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80" r:id="rId5"/>
    <p:sldMasterId id="2147483682" r:id="rId6"/>
    <p:sldMasterId id="2147483684" r:id="rId7"/>
  </p:sldMasterIdLst>
  <p:notesMasterIdLst>
    <p:notesMasterId r:id="rId90"/>
  </p:notesMasterIdLst>
  <p:sldIdLst>
    <p:sldId id="256" r:id="rId8"/>
    <p:sldId id="2147482452" r:id="rId9"/>
    <p:sldId id="2147482450" r:id="rId10"/>
    <p:sldId id="258" r:id="rId11"/>
    <p:sldId id="2147482451" r:id="rId12"/>
    <p:sldId id="2147482378" r:id="rId13"/>
    <p:sldId id="2147482379" r:id="rId14"/>
    <p:sldId id="271" r:id="rId15"/>
    <p:sldId id="2147482363" r:id="rId16"/>
    <p:sldId id="2147482364" r:id="rId17"/>
    <p:sldId id="2147482380" r:id="rId18"/>
    <p:sldId id="2147482383" r:id="rId19"/>
    <p:sldId id="2147482368" r:id="rId20"/>
    <p:sldId id="2147482371" r:id="rId21"/>
    <p:sldId id="2147482370" r:id="rId22"/>
    <p:sldId id="2147482381" r:id="rId23"/>
    <p:sldId id="2147482382" r:id="rId24"/>
    <p:sldId id="2147482384" r:id="rId25"/>
    <p:sldId id="2147482385" r:id="rId26"/>
    <p:sldId id="2147482386" r:id="rId27"/>
    <p:sldId id="2147482387" r:id="rId28"/>
    <p:sldId id="2147482388" r:id="rId29"/>
    <p:sldId id="2147482390" r:id="rId30"/>
    <p:sldId id="2147482391" r:id="rId31"/>
    <p:sldId id="2147482392" r:id="rId32"/>
    <p:sldId id="2147482372" r:id="rId33"/>
    <p:sldId id="2147482393" r:id="rId34"/>
    <p:sldId id="2147482394" r:id="rId35"/>
    <p:sldId id="2147482397" r:id="rId36"/>
    <p:sldId id="2147482398" r:id="rId37"/>
    <p:sldId id="2147482399" r:id="rId38"/>
    <p:sldId id="2147482400" r:id="rId39"/>
    <p:sldId id="2147482401" r:id="rId40"/>
    <p:sldId id="2147482402" r:id="rId41"/>
    <p:sldId id="2147482404" r:id="rId42"/>
    <p:sldId id="2147482405" r:id="rId43"/>
    <p:sldId id="2147482408" r:id="rId44"/>
    <p:sldId id="2147482407" r:id="rId45"/>
    <p:sldId id="2147482409" r:id="rId46"/>
    <p:sldId id="2147482410" r:id="rId47"/>
    <p:sldId id="2147482413" r:id="rId48"/>
    <p:sldId id="2147482411" r:id="rId49"/>
    <p:sldId id="2147482412" r:id="rId50"/>
    <p:sldId id="2147482414" r:id="rId51"/>
    <p:sldId id="2147482415" r:id="rId52"/>
    <p:sldId id="2147482416" r:id="rId53"/>
    <p:sldId id="2147482417" r:id="rId54"/>
    <p:sldId id="2147482418" r:id="rId55"/>
    <p:sldId id="2147482419" r:id="rId56"/>
    <p:sldId id="2147482420" r:id="rId57"/>
    <p:sldId id="2147482421" r:id="rId58"/>
    <p:sldId id="2147482422" r:id="rId59"/>
    <p:sldId id="2147482423" r:id="rId60"/>
    <p:sldId id="2147482424" r:id="rId61"/>
    <p:sldId id="2147482426" r:id="rId62"/>
    <p:sldId id="2147482427" r:id="rId63"/>
    <p:sldId id="2147482428" r:id="rId64"/>
    <p:sldId id="2147482425" r:id="rId65"/>
    <p:sldId id="2147482429" r:id="rId66"/>
    <p:sldId id="2147482430" r:id="rId67"/>
    <p:sldId id="2147482431" r:id="rId68"/>
    <p:sldId id="2147482432" r:id="rId69"/>
    <p:sldId id="2147482433" r:id="rId70"/>
    <p:sldId id="2147482434" r:id="rId71"/>
    <p:sldId id="2147482435" r:id="rId72"/>
    <p:sldId id="2147482436" r:id="rId73"/>
    <p:sldId id="2147482437" r:id="rId74"/>
    <p:sldId id="2147482438" r:id="rId75"/>
    <p:sldId id="2147482439" r:id="rId76"/>
    <p:sldId id="2147482440" r:id="rId77"/>
    <p:sldId id="2147482441" r:id="rId78"/>
    <p:sldId id="2147482442" r:id="rId79"/>
    <p:sldId id="2147482443" r:id="rId80"/>
    <p:sldId id="2147482444" r:id="rId81"/>
    <p:sldId id="2147482445" r:id="rId82"/>
    <p:sldId id="2147482446" r:id="rId83"/>
    <p:sldId id="2147482447" r:id="rId84"/>
    <p:sldId id="2147482448" r:id="rId85"/>
    <p:sldId id="2147482449" r:id="rId86"/>
    <p:sldId id="2147482361" r:id="rId87"/>
    <p:sldId id="2147482360" r:id="rId88"/>
    <p:sldId id="283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424DDA69-B27F-4CEE-9193-5222EBDEB9CD}">
          <p14:sldIdLst>
            <p14:sldId id="256"/>
            <p14:sldId id="2147482452"/>
            <p14:sldId id="2147482450"/>
            <p14:sldId id="258"/>
            <p14:sldId id="2147482451"/>
            <p14:sldId id="2147482378"/>
            <p14:sldId id="2147482379"/>
          </p14:sldIdLst>
        </p14:section>
        <p14:section name="Intro to Fabric" id="{1DFB51BE-545F-49BE-880A-608CE1B4228D}">
          <p14:sldIdLst>
            <p14:sldId id="271"/>
            <p14:sldId id="2147482363"/>
            <p14:sldId id="2147482364"/>
            <p14:sldId id="2147482380"/>
            <p14:sldId id="2147482383"/>
            <p14:sldId id="2147482368"/>
          </p14:sldIdLst>
        </p14:section>
        <p14:section name="Intro to OneLake and Capacity" id="{8F90118E-5B60-42F9-AA28-9CDC9622EE60}">
          <p14:sldIdLst>
            <p14:sldId id="2147482371"/>
            <p14:sldId id="2147482370"/>
            <p14:sldId id="2147482381"/>
            <p14:sldId id="2147482382"/>
            <p14:sldId id="2147482384"/>
            <p14:sldId id="2147482385"/>
            <p14:sldId id="2147482386"/>
            <p14:sldId id="2147482387"/>
            <p14:sldId id="2147482388"/>
            <p14:sldId id="2147482390"/>
            <p14:sldId id="2147482391"/>
          </p14:sldIdLst>
        </p14:section>
        <p14:section name="Fabric Lakehouse" id="{E67A9C31-A7F4-448F-BB3A-9DF36B32C91F}">
          <p14:sldIdLst>
            <p14:sldId id="2147482392"/>
            <p14:sldId id="2147482372"/>
            <p14:sldId id="2147482393"/>
            <p14:sldId id="2147482394"/>
            <p14:sldId id="2147482397"/>
            <p14:sldId id="2147482398"/>
            <p14:sldId id="2147482399"/>
            <p14:sldId id="2147482400"/>
          </p14:sldIdLst>
        </p14:section>
        <p14:section name="Dataflows Gen2" id="{9CC4657C-3457-4A24-8F45-17E6A24CC5A9}">
          <p14:sldIdLst>
            <p14:sldId id="2147482401"/>
            <p14:sldId id="2147482402"/>
            <p14:sldId id="2147482404"/>
            <p14:sldId id="2147482405"/>
            <p14:sldId id="2147482408"/>
            <p14:sldId id="2147482407"/>
            <p14:sldId id="2147482409"/>
            <p14:sldId id="2147482410"/>
          </p14:sldIdLst>
        </p14:section>
        <p14:section name="Pipelines in Fabric" id="{34B861F1-3F00-400D-BC69-CA6468EB755A}">
          <p14:sldIdLst>
            <p14:sldId id="2147482413"/>
            <p14:sldId id="2147482411"/>
            <p14:sldId id="2147482412"/>
            <p14:sldId id="2147482414"/>
            <p14:sldId id="2147482415"/>
            <p14:sldId id="2147482416"/>
            <p14:sldId id="2147482417"/>
            <p14:sldId id="2147482418"/>
            <p14:sldId id="2147482419"/>
            <p14:sldId id="2147482420"/>
            <p14:sldId id="2147482421"/>
          </p14:sldIdLst>
        </p14:section>
        <p14:section name="Apache Spark" id="{A9732345-8E3B-4E2E-A9C8-7B35034E6963}">
          <p14:sldIdLst>
            <p14:sldId id="2147482422"/>
            <p14:sldId id="2147482423"/>
            <p14:sldId id="2147482424"/>
            <p14:sldId id="2147482426"/>
            <p14:sldId id="2147482427"/>
            <p14:sldId id="2147482428"/>
            <p14:sldId id="2147482425"/>
            <p14:sldId id="2147482429"/>
            <p14:sldId id="2147482430"/>
            <p14:sldId id="2147482431"/>
            <p14:sldId id="2147482432"/>
            <p14:sldId id="2147482433"/>
            <p14:sldId id="2147482434"/>
            <p14:sldId id="2147482435"/>
          </p14:sldIdLst>
        </p14:section>
        <p14:section name="Fabric Warehouse" id="{4A6D59F6-081A-4FA8-8083-FF3B0F8B3E2D}">
          <p14:sldIdLst>
            <p14:sldId id="2147482436"/>
            <p14:sldId id="2147482437"/>
            <p14:sldId id="2147482438"/>
            <p14:sldId id="2147482439"/>
            <p14:sldId id="2147482440"/>
            <p14:sldId id="2147482441"/>
            <p14:sldId id="2147482442"/>
          </p14:sldIdLst>
        </p14:section>
        <p14:section name="Analyzing Data" id="{DF6A23E8-E7FD-4373-97F1-B6774E46B899}">
          <p14:sldIdLst>
            <p14:sldId id="2147482443"/>
            <p14:sldId id="2147482444"/>
            <p14:sldId id="2147482445"/>
            <p14:sldId id="2147482446"/>
            <p14:sldId id="2147482447"/>
            <p14:sldId id="2147482448"/>
            <p14:sldId id="2147482449"/>
          </p14:sldIdLst>
        </p14:section>
        <p14:section name="Wrap" id="{116BC1B0-BB9C-4DDC-B6EC-6EC955E0B25E}">
          <p14:sldIdLst>
            <p14:sldId id="2147482361"/>
            <p14:sldId id="214748236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 Glasheen" initials="RG" lastIdx="1" clrIdx="0">
    <p:extLst>
      <p:ext uri="{19B8F6BF-5375-455C-9EA6-DF929625EA0E}">
        <p15:presenceInfo xmlns:p15="http://schemas.microsoft.com/office/powerpoint/2012/main" userId="S::rglasheen@brightwork.com::785f7a1a-8d11-4bab-9525-84d3cd0677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864"/>
    <a:srgbClr val="E6E4E2"/>
    <a:srgbClr val="F6F6F6"/>
    <a:srgbClr val="EAE8E6"/>
    <a:srgbClr val="002B4B"/>
    <a:srgbClr val="F1F1F1"/>
    <a:srgbClr val="003A30"/>
    <a:srgbClr val="007864"/>
    <a:srgbClr val="EDEDEB"/>
    <a:srgbClr val="F5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3D1F29-B938-6E4B-8103-A3DD35450842}" v="27" dt="2024-09-25T10:15:39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3" autoAdjust="0"/>
    <p:restoredTop sz="88566" autoAdjust="0"/>
  </p:normalViewPr>
  <p:slideViewPr>
    <p:cSldViewPr snapToGrid="0">
      <p:cViewPr varScale="1">
        <p:scale>
          <a:sx n="119" d="100"/>
          <a:sy n="119" d="100"/>
        </p:scale>
        <p:origin x="63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75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commentAuthors" Target="commentAuthors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Crayger" userId="17ff2834-6063-4c89-a8df-66441f712da8" providerId="ADAL" clId="{ED475538-A756-429B-B0F6-7DAEACA3227E}"/>
    <pc:docChg chg="modSld">
      <pc:chgData name="Will Crayger" userId="17ff2834-6063-4c89-a8df-66441f712da8" providerId="ADAL" clId="{ED475538-A756-429B-B0F6-7DAEACA3227E}" dt="2024-09-20T15:40:31.680" v="1" actId="729"/>
      <pc:docMkLst>
        <pc:docMk/>
      </pc:docMkLst>
      <pc:sldChg chg="mod modShow">
        <pc:chgData name="Will Crayger" userId="17ff2834-6063-4c89-a8df-66441f712da8" providerId="ADAL" clId="{ED475538-A756-429B-B0F6-7DAEACA3227E}" dt="2024-09-20T15:40:26.280" v="0" actId="729"/>
        <pc:sldMkLst>
          <pc:docMk/>
          <pc:sldMk cId="4147610589" sldId="2147482390"/>
        </pc:sldMkLst>
      </pc:sldChg>
      <pc:sldChg chg="mod modShow">
        <pc:chgData name="Will Crayger" userId="17ff2834-6063-4c89-a8df-66441f712da8" providerId="ADAL" clId="{ED475538-A756-429B-B0F6-7DAEACA3227E}" dt="2024-09-20T15:40:31.680" v="1" actId="729"/>
        <pc:sldMkLst>
          <pc:docMk/>
          <pc:sldMk cId="2440240229" sldId="2147482391"/>
        </pc:sldMkLst>
      </pc:sldChg>
    </pc:docChg>
  </pc:docChgLst>
  <pc:docChgLst>
    <pc:chgData name="Will Crayger" userId="17ff2834-6063-4c89-a8df-66441f712da8" providerId="ADAL" clId="{A83D1F29-B938-6E4B-8103-A3DD35450842}"/>
    <pc:docChg chg="undo custSel addSld delSld modSld sldOrd modSection">
      <pc:chgData name="Will Crayger" userId="17ff2834-6063-4c89-a8df-66441f712da8" providerId="ADAL" clId="{A83D1F29-B938-6E4B-8103-A3DD35450842}" dt="2024-09-24T06:46:32.782" v="399" actId="20577"/>
      <pc:docMkLst>
        <pc:docMk/>
      </pc:docMkLst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3030019024" sldId="257"/>
        </pc:sldMkLst>
      </pc:sldChg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4005574068" sldId="259"/>
        </pc:sldMkLst>
      </pc:sldChg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2300036441" sldId="260"/>
        </pc:sldMkLst>
      </pc:sldChg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2269131928" sldId="261"/>
        </pc:sldMkLst>
      </pc:sldChg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3747131573" sldId="262"/>
        </pc:sldMkLst>
      </pc:sldChg>
      <pc:sldChg chg="addSp delSp modSp mod modAnim">
        <pc:chgData name="Will Crayger" userId="17ff2834-6063-4c89-a8df-66441f712da8" providerId="ADAL" clId="{A83D1F29-B938-6E4B-8103-A3DD35450842}" dt="2024-09-23T18:10:40.989" v="27" actId="14100"/>
        <pc:sldMkLst>
          <pc:docMk/>
          <pc:sldMk cId="1954760855" sldId="2147482380"/>
        </pc:sldMkLst>
        <pc:spChg chg="add">
          <ac:chgData name="Will Crayger" userId="17ff2834-6063-4c89-a8df-66441f712da8" providerId="ADAL" clId="{A83D1F29-B938-6E4B-8103-A3DD35450842}" dt="2024-09-23T18:09:50.075" v="12"/>
          <ac:spMkLst>
            <pc:docMk/>
            <pc:sldMk cId="1954760855" sldId="2147482380"/>
            <ac:spMk id="3" creationId="{B60C6CF1-2F77-6C83-4C16-4A03C2D3CC03}"/>
          </ac:spMkLst>
        </pc:spChg>
        <pc:spChg chg="mod">
          <ac:chgData name="Will Crayger" userId="17ff2834-6063-4c89-a8df-66441f712da8" providerId="ADAL" clId="{A83D1F29-B938-6E4B-8103-A3DD35450842}" dt="2024-09-23T18:10:40.989" v="27" actId="14100"/>
          <ac:spMkLst>
            <pc:docMk/>
            <pc:sldMk cId="1954760855" sldId="2147482380"/>
            <ac:spMk id="7" creationId="{6E156129-63FD-D632-5C25-DF1F5AEA2860}"/>
          </ac:spMkLst>
        </pc:spChg>
        <pc:picChg chg="del mod">
          <ac:chgData name="Will Crayger" userId="17ff2834-6063-4c89-a8df-66441f712da8" providerId="ADAL" clId="{A83D1F29-B938-6E4B-8103-A3DD35450842}" dt="2024-09-23T18:09:49.599" v="11" actId="478"/>
          <ac:picMkLst>
            <pc:docMk/>
            <pc:sldMk cId="1954760855" sldId="2147482380"/>
            <ac:picMk id="8" creationId="{8D97298A-4DEC-D852-7B59-CD5BB1675BFF}"/>
          </ac:picMkLst>
        </pc:picChg>
        <pc:picChg chg="add mod">
          <ac:chgData name="Will Crayger" userId="17ff2834-6063-4c89-a8df-66441f712da8" providerId="ADAL" clId="{A83D1F29-B938-6E4B-8103-A3DD35450842}" dt="2024-09-23T18:10:33.319" v="25" actId="1076"/>
          <ac:picMkLst>
            <pc:docMk/>
            <pc:sldMk cId="1954760855" sldId="2147482380"/>
            <ac:picMk id="12" creationId="{B5F58806-EC4F-7762-395F-68A95FD329E9}"/>
          </ac:picMkLst>
        </pc:picChg>
      </pc:sldChg>
      <pc:sldChg chg="modSp mod">
        <pc:chgData name="Will Crayger" userId="17ff2834-6063-4c89-a8df-66441f712da8" providerId="ADAL" clId="{A83D1F29-B938-6E4B-8103-A3DD35450842}" dt="2024-09-23T19:07:37.389" v="68" actId="20577"/>
        <pc:sldMkLst>
          <pc:docMk/>
          <pc:sldMk cId="3923775631" sldId="2147482402"/>
        </pc:sldMkLst>
        <pc:spChg chg="mod">
          <ac:chgData name="Will Crayger" userId="17ff2834-6063-4c89-a8df-66441f712da8" providerId="ADAL" clId="{A83D1F29-B938-6E4B-8103-A3DD35450842}" dt="2024-09-23T19:07:37.389" v="68" actId="20577"/>
          <ac:spMkLst>
            <pc:docMk/>
            <pc:sldMk cId="3923775631" sldId="2147482402"/>
            <ac:spMk id="7" creationId="{544AA5A1-6E0D-E782-F52E-C75A1E93D0EF}"/>
          </ac:spMkLst>
        </pc:spChg>
      </pc:sldChg>
      <pc:sldChg chg="modSp mod">
        <pc:chgData name="Will Crayger" userId="17ff2834-6063-4c89-a8df-66441f712da8" providerId="ADAL" clId="{A83D1F29-B938-6E4B-8103-A3DD35450842}" dt="2024-09-23T20:09:12.037" v="74" actId="1036"/>
        <pc:sldMkLst>
          <pc:docMk/>
          <pc:sldMk cId="3312227223" sldId="2147482424"/>
        </pc:sldMkLst>
        <pc:cxnChg chg="mod">
          <ac:chgData name="Will Crayger" userId="17ff2834-6063-4c89-a8df-66441f712da8" providerId="ADAL" clId="{A83D1F29-B938-6E4B-8103-A3DD35450842}" dt="2024-09-23T20:09:09.774" v="72" actId="1036"/>
          <ac:cxnSpMkLst>
            <pc:docMk/>
            <pc:sldMk cId="3312227223" sldId="2147482424"/>
            <ac:cxnSpMk id="8" creationId="{8DA23698-7969-29AC-3479-AED54ABCC79C}"/>
          </ac:cxnSpMkLst>
        </pc:cxnChg>
        <pc:cxnChg chg="mod">
          <ac:chgData name="Will Crayger" userId="17ff2834-6063-4c89-a8df-66441f712da8" providerId="ADAL" clId="{A83D1F29-B938-6E4B-8103-A3DD35450842}" dt="2024-09-23T20:09:12.037" v="74" actId="1036"/>
          <ac:cxnSpMkLst>
            <pc:docMk/>
            <pc:sldMk cId="3312227223" sldId="2147482424"/>
            <ac:cxnSpMk id="9" creationId="{20A7C333-2CCE-0982-F2D2-0B125D78210B}"/>
          </ac:cxnSpMkLst>
        </pc:cxnChg>
      </pc:sldChg>
      <pc:sldChg chg="modSp mod">
        <pc:chgData name="Will Crayger" userId="17ff2834-6063-4c89-a8df-66441f712da8" providerId="ADAL" clId="{A83D1F29-B938-6E4B-8103-A3DD35450842}" dt="2024-09-23T20:10:01.005" v="104" actId="20577"/>
        <pc:sldMkLst>
          <pc:docMk/>
          <pc:sldMk cId="3593052640" sldId="2147482425"/>
        </pc:sldMkLst>
        <pc:spChg chg="mod">
          <ac:chgData name="Will Crayger" userId="17ff2834-6063-4c89-a8df-66441f712da8" providerId="ADAL" clId="{A83D1F29-B938-6E4B-8103-A3DD35450842}" dt="2024-09-23T20:10:01.005" v="104" actId="20577"/>
          <ac:spMkLst>
            <pc:docMk/>
            <pc:sldMk cId="3593052640" sldId="2147482425"/>
            <ac:spMk id="9" creationId="{4EE50E66-5AE0-5ECC-5BB7-F14FDC352802}"/>
          </ac:spMkLst>
        </pc:spChg>
      </pc:sldChg>
      <pc:sldChg chg="modSp mod ord">
        <pc:chgData name="Will Crayger" userId="17ff2834-6063-4c89-a8df-66441f712da8" providerId="ADAL" clId="{A83D1F29-B938-6E4B-8103-A3DD35450842}" dt="2024-09-23T20:11:09.764" v="120" actId="20577"/>
        <pc:sldMkLst>
          <pc:docMk/>
          <pc:sldMk cId="1162197511" sldId="2147482426"/>
        </pc:sldMkLst>
        <pc:spChg chg="mod">
          <ac:chgData name="Will Crayger" userId="17ff2834-6063-4c89-a8df-66441f712da8" providerId="ADAL" clId="{A83D1F29-B938-6E4B-8103-A3DD35450842}" dt="2024-09-23T20:11:09.764" v="120" actId="20577"/>
          <ac:spMkLst>
            <pc:docMk/>
            <pc:sldMk cId="1162197511" sldId="2147482426"/>
            <ac:spMk id="7" creationId="{932565AB-C037-1F40-866C-DD47CA3B7287}"/>
          </ac:spMkLst>
        </pc:spChg>
      </pc:sldChg>
      <pc:sldChg chg="ord">
        <pc:chgData name="Will Crayger" userId="17ff2834-6063-4c89-a8df-66441f712da8" providerId="ADAL" clId="{A83D1F29-B938-6E4B-8103-A3DD35450842}" dt="2024-09-23T20:10:38.499" v="106" actId="20578"/>
        <pc:sldMkLst>
          <pc:docMk/>
          <pc:sldMk cId="1708016807" sldId="2147482427"/>
        </pc:sldMkLst>
      </pc:sldChg>
      <pc:sldChg chg="ord">
        <pc:chgData name="Will Crayger" userId="17ff2834-6063-4c89-a8df-66441f712da8" providerId="ADAL" clId="{A83D1F29-B938-6E4B-8103-A3DD35450842}" dt="2024-09-23T20:12:02.640" v="121" actId="20578"/>
        <pc:sldMkLst>
          <pc:docMk/>
          <pc:sldMk cId="2190619803" sldId="2147482428"/>
        </pc:sldMkLst>
      </pc:sldChg>
      <pc:sldChg chg="modSp mod">
        <pc:chgData name="Will Crayger" userId="17ff2834-6063-4c89-a8df-66441f712da8" providerId="ADAL" clId="{A83D1F29-B938-6E4B-8103-A3DD35450842}" dt="2024-09-23T10:27:27.286" v="7" actId="20577"/>
        <pc:sldMkLst>
          <pc:docMk/>
          <pc:sldMk cId="1643810671" sldId="2147482430"/>
        </pc:sldMkLst>
        <pc:spChg chg="mod">
          <ac:chgData name="Will Crayger" userId="17ff2834-6063-4c89-a8df-66441f712da8" providerId="ADAL" clId="{A83D1F29-B938-6E4B-8103-A3DD35450842}" dt="2024-09-23T10:27:27.286" v="7" actId="20577"/>
          <ac:spMkLst>
            <pc:docMk/>
            <pc:sldMk cId="1643810671" sldId="2147482430"/>
            <ac:spMk id="7" creationId="{78E2F7D5-C9AB-D0F7-E503-AD40BB3341CD}"/>
          </ac:spMkLst>
        </pc:spChg>
      </pc:sldChg>
      <pc:sldChg chg="modSp mod">
        <pc:chgData name="Will Crayger" userId="17ff2834-6063-4c89-a8df-66441f712da8" providerId="ADAL" clId="{A83D1F29-B938-6E4B-8103-A3DD35450842}" dt="2024-09-23T22:02:04.274" v="122" actId="20577"/>
        <pc:sldMkLst>
          <pc:docMk/>
          <pc:sldMk cId="3785581139" sldId="2147482446"/>
        </pc:sldMkLst>
        <pc:spChg chg="mod">
          <ac:chgData name="Will Crayger" userId="17ff2834-6063-4c89-a8df-66441f712da8" providerId="ADAL" clId="{A83D1F29-B938-6E4B-8103-A3DD35450842}" dt="2024-09-23T22:02:04.274" v="122" actId="20577"/>
          <ac:spMkLst>
            <pc:docMk/>
            <pc:sldMk cId="3785581139" sldId="2147482446"/>
            <ac:spMk id="16" creationId="{D06841A3-8702-CCB6-B07F-24693E1B394B}"/>
          </ac:spMkLst>
        </pc:spChg>
      </pc:sldChg>
      <pc:sldChg chg="addSp delSp modSp new mod">
        <pc:chgData name="Will Crayger" userId="17ff2834-6063-4c89-a8df-66441f712da8" providerId="ADAL" clId="{A83D1F29-B938-6E4B-8103-A3DD35450842}" dt="2024-09-23T18:26:21.676" v="33" actId="14100"/>
        <pc:sldMkLst>
          <pc:docMk/>
          <pc:sldMk cId="2543037877" sldId="2147482450"/>
        </pc:sldMkLst>
        <pc:spChg chg="del">
          <ac:chgData name="Will Crayger" userId="17ff2834-6063-4c89-a8df-66441f712da8" providerId="ADAL" clId="{A83D1F29-B938-6E4B-8103-A3DD35450842}" dt="2024-09-23T18:26:08.813" v="31" actId="478"/>
          <ac:spMkLst>
            <pc:docMk/>
            <pc:sldMk cId="2543037877" sldId="2147482450"/>
            <ac:spMk id="2" creationId="{07E1407A-F224-EB64-C7A0-F2976FD23FB5}"/>
          </ac:spMkLst>
        </pc:spChg>
        <pc:spChg chg="del">
          <ac:chgData name="Will Crayger" userId="17ff2834-6063-4c89-a8df-66441f712da8" providerId="ADAL" clId="{A83D1F29-B938-6E4B-8103-A3DD35450842}" dt="2024-09-23T18:26:08.813" v="31" actId="478"/>
          <ac:spMkLst>
            <pc:docMk/>
            <pc:sldMk cId="2543037877" sldId="2147482450"/>
            <ac:spMk id="3" creationId="{DF0B3DCE-B985-E02D-7B1B-980B5A17DC27}"/>
          </ac:spMkLst>
        </pc:spChg>
        <pc:graphicFrameChg chg="add mod">
          <ac:chgData name="Will Crayger" userId="17ff2834-6063-4c89-a8df-66441f712da8" providerId="ADAL" clId="{A83D1F29-B938-6E4B-8103-A3DD35450842}" dt="2024-09-23T18:26:21.676" v="33" actId="14100"/>
          <ac:graphicFrameMkLst>
            <pc:docMk/>
            <pc:sldMk cId="2543037877" sldId="2147482450"/>
            <ac:graphicFrameMk id="4" creationId="{7AE1D732-BB73-3F08-4A48-93767FB5B588}"/>
          </ac:graphicFrameMkLst>
        </pc:graphicFrameChg>
      </pc:sldChg>
      <pc:sldChg chg="addSp delSp modSp new mod">
        <pc:chgData name="Will Crayger" userId="17ff2834-6063-4c89-a8df-66441f712da8" providerId="ADAL" clId="{A83D1F29-B938-6E4B-8103-A3DD35450842}" dt="2024-09-23T18:46:02.371" v="55" actId="1035"/>
        <pc:sldMkLst>
          <pc:docMk/>
          <pc:sldMk cId="2512974945" sldId="2147482451"/>
        </pc:sldMkLst>
        <pc:spChg chg="del">
          <ac:chgData name="Will Crayger" userId="17ff2834-6063-4c89-a8df-66441f712da8" providerId="ADAL" clId="{A83D1F29-B938-6E4B-8103-A3DD35450842}" dt="2024-09-23T18:41:33.983" v="35" actId="478"/>
          <ac:spMkLst>
            <pc:docMk/>
            <pc:sldMk cId="2512974945" sldId="2147482451"/>
            <ac:spMk id="2" creationId="{92DA6D4B-F592-DE60-47FB-C5E696763479}"/>
          </ac:spMkLst>
        </pc:spChg>
        <pc:spChg chg="del">
          <ac:chgData name="Will Crayger" userId="17ff2834-6063-4c89-a8df-66441f712da8" providerId="ADAL" clId="{A83D1F29-B938-6E4B-8103-A3DD35450842}" dt="2024-09-23T18:41:33.983" v="35" actId="478"/>
          <ac:spMkLst>
            <pc:docMk/>
            <pc:sldMk cId="2512974945" sldId="2147482451"/>
            <ac:spMk id="3" creationId="{E96E1791-A4E2-1F50-A2CF-31691F648C12}"/>
          </ac:spMkLst>
        </pc:spChg>
        <pc:picChg chg="add del mod">
          <ac:chgData name="Will Crayger" userId="17ff2834-6063-4c89-a8df-66441f712da8" providerId="ADAL" clId="{A83D1F29-B938-6E4B-8103-A3DD35450842}" dt="2024-09-23T18:41:49.355" v="38" actId="478"/>
          <ac:picMkLst>
            <pc:docMk/>
            <pc:sldMk cId="2512974945" sldId="2147482451"/>
            <ac:picMk id="5" creationId="{0288B010-1B68-2472-29A0-19DAC29CBC76}"/>
          </ac:picMkLst>
        </pc:picChg>
        <pc:picChg chg="add del mod">
          <ac:chgData name="Will Crayger" userId="17ff2834-6063-4c89-a8df-66441f712da8" providerId="ADAL" clId="{A83D1F29-B938-6E4B-8103-A3DD35450842}" dt="2024-09-23T18:45:43.917" v="46" actId="478"/>
          <ac:picMkLst>
            <pc:docMk/>
            <pc:sldMk cId="2512974945" sldId="2147482451"/>
            <ac:picMk id="7" creationId="{225A9FDA-02CE-AE1F-B5A8-93FD2475647F}"/>
          </ac:picMkLst>
        </pc:picChg>
        <pc:picChg chg="add mod">
          <ac:chgData name="Will Crayger" userId="17ff2834-6063-4c89-a8df-66441f712da8" providerId="ADAL" clId="{A83D1F29-B938-6E4B-8103-A3DD35450842}" dt="2024-09-23T18:46:02.371" v="55" actId="1035"/>
          <ac:picMkLst>
            <pc:docMk/>
            <pc:sldMk cId="2512974945" sldId="2147482451"/>
            <ac:picMk id="9" creationId="{4E53274E-2AC2-E63C-26F6-9EA4A65B8EEE}"/>
          </ac:picMkLst>
        </pc:picChg>
      </pc:sldChg>
      <pc:sldChg chg="modSp add del mod">
        <pc:chgData name="Will Crayger" userId="17ff2834-6063-4c89-a8df-66441f712da8" providerId="ADAL" clId="{A83D1F29-B938-6E4B-8103-A3DD35450842}" dt="2024-09-24T06:13:16.392" v="130"/>
        <pc:sldMkLst>
          <pc:docMk/>
          <pc:sldMk cId="1277781872" sldId="2147482452"/>
        </pc:sldMkLst>
        <pc:spChg chg="mod">
          <ac:chgData name="Will Crayger" userId="17ff2834-6063-4c89-a8df-66441f712da8" providerId="ADAL" clId="{A83D1F29-B938-6E4B-8103-A3DD35450842}" dt="2024-09-24T06:13:16.392" v="130"/>
          <ac:spMkLst>
            <pc:docMk/>
            <pc:sldMk cId="1277781872" sldId="2147482452"/>
            <ac:spMk id="3" creationId="{306E6F49-5EB5-ED68-F841-411CEF549078}"/>
          </ac:spMkLst>
        </pc:spChg>
      </pc:sldChg>
      <pc:sldChg chg="modSp new mod">
        <pc:chgData name="Will Crayger" userId="17ff2834-6063-4c89-a8df-66441f712da8" providerId="ADAL" clId="{A83D1F29-B938-6E4B-8103-A3DD35450842}" dt="2024-09-24T06:46:32.782" v="399" actId="20577"/>
        <pc:sldMkLst>
          <pc:docMk/>
          <pc:sldMk cId="3525704547" sldId="2147482452"/>
        </pc:sldMkLst>
        <pc:spChg chg="mod">
          <ac:chgData name="Will Crayger" userId="17ff2834-6063-4c89-a8df-66441f712da8" providerId="ADAL" clId="{A83D1F29-B938-6E4B-8103-A3DD35450842}" dt="2024-09-24T06:19:05.555" v="153" actId="20577"/>
          <ac:spMkLst>
            <pc:docMk/>
            <pc:sldMk cId="3525704547" sldId="2147482452"/>
            <ac:spMk id="2" creationId="{74B67A01-ED39-86CF-4347-EEB8E589E6B7}"/>
          </ac:spMkLst>
        </pc:spChg>
        <pc:spChg chg="mod">
          <ac:chgData name="Will Crayger" userId="17ff2834-6063-4c89-a8df-66441f712da8" providerId="ADAL" clId="{A83D1F29-B938-6E4B-8103-A3DD35450842}" dt="2024-09-24T06:46:32.782" v="399" actId="20577"/>
          <ac:spMkLst>
            <pc:docMk/>
            <pc:sldMk cId="3525704547" sldId="2147482452"/>
            <ac:spMk id="3" creationId="{66AC0676-85D2-5BE5-A011-4C5F22E1E871}"/>
          </ac:spMkLst>
        </pc:spChg>
      </pc:sldChg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468681137" sldId="21474824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25/09/2024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FabConEurope24 Branded Splash Screen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#1 on all presentations. 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600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252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635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Break Slide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starting a new section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the name of the section in the text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654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81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587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847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16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879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69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732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15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962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54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943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399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093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358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054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645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Content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Visual-Data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visual-data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Main Content of the presentation.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709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796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Content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Visual-Data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visual-data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Main Content of the presentation.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710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 This Session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Slide on all presentations. </a:t>
            </a:r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128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Presentation Title Slide</a:t>
            </a:r>
          </a:p>
          <a:p>
            <a:endParaRPr lang="en-US" dirty="0"/>
          </a:p>
          <a:p>
            <a:r>
              <a:rPr lang="en-US" dirty="0"/>
              <a:t>Please input your presentation title, your name, title, company name and country.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01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83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286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05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Break Slide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starting a new section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the name of the section in the text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71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54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Sc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31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1C79D75D-1604-BB44-B1C9-298036D70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6264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05221B5-9309-224F-87A9-A3D8D9938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6462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757238"/>
            <a:ext cx="5243512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0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1885950"/>
            <a:ext cx="5100637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D4D50A4-B734-AD41-8654-79DC681E4E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7913" y="1885950"/>
            <a:ext cx="5372100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9ECF72A8-B638-3842-8B60-7DFC3C6C0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73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White Background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90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91E24DE-EFB1-0B46-A1A5-D4A0F86E2C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938" y="1628799"/>
            <a:ext cx="10764252" cy="38576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E2FF"/>
                </a:solidFill>
              </a:defRPr>
            </a:lvl2pPr>
            <a:lvl3pPr>
              <a:defRPr>
                <a:solidFill>
                  <a:srgbClr val="00E2FF"/>
                </a:solidFill>
              </a:defRPr>
            </a:lvl3pPr>
            <a:lvl4pPr>
              <a:defRPr>
                <a:solidFill>
                  <a:srgbClr val="00E2FF"/>
                </a:solidFill>
              </a:defRPr>
            </a:lvl4pPr>
            <a:lvl5pPr>
              <a:defRPr>
                <a:solidFill>
                  <a:srgbClr val="00E2FF"/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5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32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: Title +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15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17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Dual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059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2C0C7565-66F8-5E4F-BC70-B52629A037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6600" y="736600"/>
            <a:ext cx="10793413" cy="5195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659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41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Visual Dat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44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76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17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2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2" r:id="rId2"/>
    <p:sldLayoutId id="2147483689" r:id="rId3"/>
    <p:sldLayoutId id="2147483693" r:id="rId4"/>
    <p:sldLayoutId id="2147483686" r:id="rId5"/>
    <p:sldLayoutId id="2147483687" r:id="rId6"/>
    <p:sldLayoutId id="2147483694" r:id="rId7"/>
    <p:sldLayoutId id="2147483688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axpixel.net/Male-Symbol-Silhouette-Stick-Figure-Man-Men-29409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enterprise/office-365-e5" TargetMode="External"/><Relationship Id="rId2" Type="http://schemas.openxmlformats.org/officeDocument/2006/relationships/hyperlink" Target="https://www.microsoft.com/en-us/microsoft-365/enterprise/e5?activetab=pivot:overviewtab&amp;rtc=1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svg"/><Relationship Id="rId7" Type="http://schemas.openxmlformats.org/officeDocument/2006/relationships/image" Target="../media/image8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Relationship Id="rId9" Type="http://schemas.openxmlformats.org/officeDocument/2006/relationships/image" Target="../media/image114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68.svg"/><Relationship Id="rId7" Type="http://schemas.openxmlformats.org/officeDocument/2006/relationships/image" Target="../media/image134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svg"/><Relationship Id="rId4" Type="http://schemas.openxmlformats.org/officeDocument/2006/relationships/image" Target="../media/image138.svg"/><Relationship Id="rId9" Type="http://schemas.openxmlformats.org/officeDocument/2006/relationships/image" Target="../media/image1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99857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55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373A-6ED8-3EC2-CF4C-4C921C17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FRAGMENTATION</a:t>
            </a:r>
            <a:r>
              <a:rPr lang="en-US" dirty="0"/>
              <a:t> OF THE MODERN DATA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9BFED-B607-69F8-EC07-E99BD9CEBED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/>
          <a:srcRect l="352" t="3177" r="443" b="731"/>
          <a:stretch/>
        </p:blipFill>
        <p:spPr>
          <a:xfrm>
            <a:off x="1405601" y="1330117"/>
            <a:ext cx="9380798" cy="4703407"/>
          </a:xfrm>
          <a:prstGeom prst="roundRect">
            <a:avLst>
              <a:gd name="adj" fmla="val 1384"/>
            </a:avLst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A233F9-C09D-12B3-2D35-BEE549F97BBC}"/>
              </a:ext>
            </a:extLst>
          </p:cNvPr>
          <p:cNvSpPr txBox="1">
            <a:spLocks/>
          </p:cNvSpPr>
          <p:nvPr/>
        </p:nvSpPr>
        <p:spPr>
          <a:xfrm>
            <a:off x="3790080" y="6055558"/>
            <a:ext cx="4663976" cy="34026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kumimoji="0" lang="en-US" sz="1800" b="1" i="0" u="none" strike="noStrike" kern="1200" cap="none" spc="-49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2023 ML, AI, and Data Landscape</a:t>
            </a:r>
          </a:p>
        </p:txBody>
      </p:sp>
    </p:spTree>
    <p:extLst>
      <p:ext uri="{BB962C8B-B14F-4D97-AF65-F5344CB8AC3E}">
        <p14:creationId xmlns:p14="http://schemas.microsoft.com/office/powerpoint/2010/main" val="376796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4756-CF70-3B6C-09B9-889FC879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cs typeface="Calibri Light" panose="020F0302020204030204" pitchFamily="34" charset="0"/>
              </a:rPr>
              <a:t>SCALABLE ANALYTICS ARE </a:t>
            </a:r>
            <a:r>
              <a:rPr lang="en-US" sz="3000" b="1" dirty="0">
                <a:cs typeface="Calibri Light" panose="020F0302020204030204" pitchFamily="34" charset="0"/>
              </a:rPr>
              <a:t>COMPLEX &amp; FRAGMENTED</a:t>
            </a:r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A3D46-012D-4F2A-5390-088591733AE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A5CB8-766C-4AAE-E6B0-A865D252286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A32EF-6BC8-AC2C-3969-19FA9842A40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6E156129-63FD-D632-5C25-DF1F5AEA2860}"/>
              </a:ext>
            </a:extLst>
          </p:cNvPr>
          <p:cNvSpPr/>
          <p:nvPr/>
        </p:nvSpPr>
        <p:spPr bwMode="auto">
          <a:xfrm>
            <a:off x="5086350" y="1474922"/>
            <a:ext cx="6523036" cy="4762588"/>
          </a:xfrm>
          <a:prstGeom prst="roundRect">
            <a:avLst>
              <a:gd name="adj" fmla="val 2716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48102-750F-816A-0951-4790629654CF}"/>
              </a:ext>
            </a:extLst>
          </p:cNvPr>
          <p:cNvSpPr txBox="1"/>
          <p:nvPr/>
        </p:nvSpPr>
        <p:spPr>
          <a:xfrm>
            <a:off x="374599" y="1870031"/>
            <a:ext cx="3474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Every analytics project has many subsystems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01E62-DDE0-E68C-516C-EBFB66375ACE}"/>
              </a:ext>
            </a:extLst>
          </p:cNvPr>
          <p:cNvSpPr txBox="1"/>
          <p:nvPr/>
        </p:nvSpPr>
        <p:spPr>
          <a:xfrm>
            <a:off x="374599" y="3516094"/>
            <a:ext cx="3474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Products often come from multiple vendors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35BEF-3028-4D43-AE5C-BBDAA008100E}"/>
              </a:ext>
            </a:extLst>
          </p:cNvPr>
          <p:cNvSpPr txBox="1"/>
          <p:nvPr/>
        </p:nvSpPr>
        <p:spPr>
          <a:xfrm>
            <a:off x="356795" y="5005379"/>
            <a:ext cx="3493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Integration at scale across products is complex, fragile and expensive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F58806-EC4F-7762-395F-68A95FD3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613" y="1611741"/>
            <a:ext cx="6258404" cy="45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6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EF6BB79E-19D2-81DE-A89C-6192F184E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401588" y="1050076"/>
            <a:ext cx="4235451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MICROSOFT ANALYTICS SUITE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0DB900-CF17-04FA-D66B-97F64159F25B}"/>
              </a:ext>
            </a:extLst>
          </p:cNvPr>
          <p:cNvGrpSpPr/>
          <p:nvPr/>
        </p:nvGrpSpPr>
        <p:grpSpPr>
          <a:xfrm>
            <a:off x="4993056" y="1851937"/>
            <a:ext cx="6446644" cy="3930399"/>
            <a:chOff x="5007168" y="1844841"/>
            <a:chExt cx="6446644" cy="3930399"/>
          </a:xfrm>
        </p:grpSpPr>
        <p:sp>
          <p:nvSpPr>
            <p:cNvPr id="19" name="Rounded Rectangle 35">
              <a:extLst>
                <a:ext uri="{FF2B5EF4-FFF2-40B4-BE49-F238E27FC236}">
                  <a16:creationId xmlns:a16="http://schemas.microsoft.com/office/drawing/2014/main" id="{A0D6D095-9FC2-CA41-9C56-BA5CBEF8AAF2}"/>
                </a:ext>
              </a:extLst>
            </p:cNvPr>
            <p:cNvSpPr/>
            <p:nvPr/>
          </p:nvSpPr>
          <p:spPr bwMode="auto">
            <a:xfrm>
              <a:off x="5007168" y="1844841"/>
              <a:ext cx="6446644" cy="3930399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20" name="Picture 19" descr="See the source image">
              <a:extLst>
                <a:ext uri="{FF2B5EF4-FFF2-40B4-BE49-F238E27FC236}">
                  <a16:creationId xmlns:a16="http://schemas.microsoft.com/office/drawing/2014/main" id="{16D962C1-EC04-1D81-5EA6-02CF0066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059" y="4088899"/>
              <a:ext cx="413865" cy="41386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See the source image">
              <a:extLst>
                <a:ext uri="{FF2B5EF4-FFF2-40B4-BE49-F238E27FC236}">
                  <a16:creationId xmlns:a16="http://schemas.microsoft.com/office/drawing/2014/main" id="{E6E7E3B8-06FE-4540-E1EA-BF4F234B5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3" t="15654" r="15461" b="16248"/>
            <a:stretch/>
          </p:blipFill>
          <p:spPr bwMode="auto">
            <a:xfrm>
              <a:off x="5877304" y="4943595"/>
              <a:ext cx="475374" cy="4719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CC5B741F-9003-9F37-9DE8-6EC87D8E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0450" y="3034816"/>
              <a:ext cx="429080" cy="4719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E2FB2FAB-0430-EE3C-74F9-9C21B7C4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1414" y="1916197"/>
              <a:ext cx="887152" cy="887148"/>
            </a:xfrm>
            <a:prstGeom prst="rect">
              <a:avLst/>
            </a:prstGeom>
            <a:effectLst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3674B9-95F1-5FBB-86E7-8707398345D6}"/>
                </a:ext>
              </a:extLst>
            </p:cNvPr>
            <p:cNvSpPr txBox="1"/>
            <p:nvPr/>
          </p:nvSpPr>
          <p:spPr>
            <a:xfrm>
              <a:off x="6511950" y="2175105"/>
              <a:ext cx="10242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BE53E8-5E10-A3BE-96B6-FD32F7202928}"/>
                </a:ext>
              </a:extLst>
            </p:cNvPr>
            <p:cNvSpPr txBox="1"/>
            <p:nvPr/>
          </p:nvSpPr>
          <p:spPr>
            <a:xfrm>
              <a:off x="6511950" y="5049644"/>
              <a:ext cx="150566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 Factory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310FAE-79ED-8FB0-3D67-672892DE278E}"/>
                </a:ext>
              </a:extLst>
            </p:cNvPr>
            <p:cNvSpPr txBox="1"/>
            <p:nvPr/>
          </p:nvSpPr>
          <p:spPr>
            <a:xfrm>
              <a:off x="6511950" y="3133285"/>
              <a:ext cx="110228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BI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8CAD60-9577-CDD3-BBDB-80471B739CF0}"/>
                </a:ext>
              </a:extLst>
            </p:cNvPr>
            <p:cNvSpPr txBox="1"/>
            <p:nvPr/>
          </p:nvSpPr>
          <p:spPr>
            <a:xfrm>
              <a:off x="6511950" y="4091465"/>
              <a:ext cx="77963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Kusto</a:t>
              </a:r>
            </a:p>
          </p:txBody>
        </p:sp>
        <p:pic>
          <p:nvPicPr>
            <p:cNvPr id="28" name="Picture 4" descr="See the source image">
              <a:extLst>
                <a:ext uri="{FF2B5EF4-FFF2-40B4-BE49-F238E27FC236}">
                  <a16:creationId xmlns:a16="http://schemas.microsoft.com/office/drawing/2014/main" id="{42F53C29-5D27-7AC1-052A-E7103B9F7D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84" b="38077"/>
            <a:stretch/>
          </p:blipFill>
          <p:spPr bwMode="auto">
            <a:xfrm>
              <a:off x="8620909" y="4646124"/>
              <a:ext cx="569017" cy="47570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32C5955-8DCD-ABDD-9E3E-14A6741A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89915" y="3621991"/>
              <a:ext cx="431005" cy="487974"/>
            </a:xfrm>
            <a:prstGeom prst="rect">
              <a:avLst/>
            </a:prstGeom>
            <a:effectLst/>
          </p:spPr>
        </p:pic>
        <p:pic>
          <p:nvPicPr>
            <p:cNvPr id="30" name="Picture 6" descr="See the source image">
              <a:extLst>
                <a:ext uri="{FF2B5EF4-FFF2-40B4-BE49-F238E27FC236}">
                  <a16:creationId xmlns:a16="http://schemas.microsoft.com/office/drawing/2014/main" id="{E442AC8F-35C4-C580-7EC4-C570330F3F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89" r="33878"/>
            <a:stretch/>
          </p:blipFill>
          <p:spPr bwMode="auto">
            <a:xfrm>
              <a:off x="8656036" y="2505102"/>
              <a:ext cx="498763" cy="5646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60583B-D432-5897-0326-CEDA4E287373}"/>
                </a:ext>
              </a:extLst>
            </p:cNvPr>
            <p:cNvSpPr txBox="1"/>
            <p:nvPr/>
          </p:nvSpPr>
          <p:spPr>
            <a:xfrm>
              <a:off x="9271774" y="2602780"/>
              <a:ext cx="107548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AI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E138CF-09C8-8F78-E5F0-1134CE351519}"/>
                </a:ext>
              </a:extLst>
            </p:cNvPr>
            <p:cNvSpPr txBox="1"/>
            <p:nvPr/>
          </p:nvSpPr>
          <p:spPr>
            <a:xfrm>
              <a:off x="9271774" y="4699310"/>
              <a:ext cx="169129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Synapse Spark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6DD74-63F6-CF6F-1382-E25BA6123C02}"/>
                </a:ext>
              </a:extLst>
            </p:cNvPr>
            <p:cNvSpPr txBox="1"/>
            <p:nvPr/>
          </p:nvSpPr>
          <p:spPr>
            <a:xfrm>
              <a:off x="9271774" y="3681312"/>
              <a:ext cx="149040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Synapse DW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501F4A-82A9-72F5-FCD8-7E80A9FF0E97}"/>
              </a:ext>
            </a:extLst>
          </p:cNvPr>
          <p:cNvGrpSpPr/>
          <p:nvPr/>
        </p:nvGrpSpPr>
        <p:grpSpPr>
          <a:xfrm>
            <a:off x="1032007" y="1857329"/>
            <a:ext cx="4302904" cy="3991805"/>
            <a:chOff x="1010939" y="1851937"/>
            <a:chExt cx="4302904" cy="39918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F8656-CAEB-6A02-7F6F-34B176AB80BB}"/>
                </a:ext>
              </a:extLst>
            </p:cNvPr>
            <p:cNvGrpSpPr/>
            <p:nvPr/>
          </p:nvGrpSpPr>
          <p:grpSpPr>
            <a:xfrm>
              <a:off x="1094742" y="2210506"/>
              <a:ext cx="3198601" cy="3229467"/>
              <a:chOff x="-220846" y="2319780"/>
              <a:chExt cx="3878550" cy="322946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21D5020-E614-6EF5-A758-87FFB8B1B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2319780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559143F-CF9F-A74B-F355-1C0CB6539B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2781132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01338B9-7E95-229B-E316-592B312EE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3242484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53ECE1C-5091-FC05-C3E7-7EA9CA583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3703836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D195497-7A21-8A37-0100-174C5ACFE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4165188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596A0A-12CD-50EC-9E9A-A917BB67C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4626540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48B914B-D5AD-5E8D-8D9B-C03EC40A9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5087892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40067BF-45DF-16B0-2725-9436B3B3D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5549247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9392CE-33B6-1E2A-A37E-5E6C4C076056}"/>
                </a:ext>
              </a:extLst>
            </p:cNvPr>
            <p:cNvSpPr txBox="1"/>
            <p:nvPr/>
          </p:nvSpPr>
          <p:spPr>
            <a:xfrm>
              <a:off x="1010939" y="1851937"/>
              <a:ext cx="4302904" cy="274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Many Products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BD21E5-B75A-89B5-52C5-1D33E4F52F12}"/>
                </a:ext>
              </a:extLst>
            </p:cNvPr>
            <p:cNvSpPr txBox="1"/>
            <p:nvPr/>
          </p:nvSpPr>
          <p:spPr>
            <a:xfrm>
              <a:off x="1010939" y="5022075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Deep Expertise Needed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ABDBF3-4209-D6F1-4344-4E44964651BC}"/>
                </a:ext>
              </a:extLst>
            </p:cNvPr>
            <p:cNvSpPr txBox="1"/>
            <p:nvPr/>
          </p:nvSpPr>
          <p:spPr>
            <a:xfrm>
              <a:off x="1010939" y="2310481"/>
              <a:ext cx="4302904" cy="274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Different Experiences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7E4F53-C683-828F-CB82-544F34225D5B}"/>
                </a:ext>
              </a:extLst>
            </p:cNvPr>
            <p:cNvSpPr txBox="1"/>
            <p:nvPr/>
          </p:nvSpPr>
          <p:spPr>
            <a:xfrm>
              <a:off x="1010939" y="2720723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Proprietary and Open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9C7150-8F6A-70E4-EEBF-CAE6F192D7B0}"/>
                </a:ext>
              </a:extLst>
            </p:cNvPr>
            <p:cNvSpPr txBox="1"/>
            <p:nvPr/>
          </p:nvSpPr>
          <p:spPr>
            <a:xfrm>
              <a:off x="1010939" y="3179117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Dedicated and Serverless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04E78E-3A18-D4CC-1A9B-6513BFF8C703}"/>
                </a:ext>
              </a:extLst>
            </p:cNvPr>
            <p:cNvSpPr txBox="1"/>
            <p:nvPr/>
          </p:nvSpPr>
          <p:spPr>
            <a:xfrm>
              <a:off x="1010939" y="3627032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PaaS and SaaS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D014-96E3-C9CA-6DBA-8C3297247225}"/>
                </a:ext>
              </a:extLst>
            </p:cNvPr>
            <p:cNvSpPr txBox="1"/>
            <p:nvPr/>
          </p:nvSpPr>
          <p:spPr>
            <a:xfrm>
              <a:off x="1010939" y="4075571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Different Business Models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9082D-06CE-46CF-AF8D-AD5BE764C15A}"/>
                </a:ext>
              </a:extLst>
            </p:cNvPr>
            <p:cNvSpPr txBox="1"/>
            <p:nvPr/>
          </p:nvSpPr>
          <p:spPr>
            <a:xfrm>
              <a:off x="1010939" y="4554002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Steep Learning Curves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4E34F74-F539-D58B-79F7-77FC32BC122A}"/>
                </a:ext>
              </a:extLst>
            </p:cNvPr>
            <p:cNvSpPr txBox="1"/>
            <p:nvPr/>
          </p:nvSpPr>
          <p:spPr>
            <a:xfrm>
              <a:off x="1010939" y="5474410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High Integration Effort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47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C04ED-0250-CCE1-E2AA-D03C423D0FD6}"/>
              </a:ext>
            </a:extLst>
          </p:cNvPr>
          <p:cNvSpPr txBox="1"/>
          <p:nvPr/>
        </p:nvSpPr>
        <p:spPr>
          <a:xfrm>
            <a:off x="757990" y="3213867"/>
            <a:ext cx="1122102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b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251D2-7D36-4272-9F44-904806E4D903}"/>
              </a:ext>
            </a:extLst>
          </p:cNvPr>
          <p:cNvSpPr txBox="1"/>
          <p:nvPr/>
        </p:nvSpPr>
        <p:spPr>
          <a:xfrm>
            <a:off x="4793158" y="3213867"/>
            <a:ext cx="117763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Warehouse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CDD32-9774-76B9-5990-F6A6904D8E1D}"/>
              </a:ext>
            </a:extLst>
          </p:cNvPr>
          <p:cNvSpPr txBox="1"/>
          <p:nvPr/>
        </p:nvSpPr>
        <p:spPr>
          <a:xfrm>
            <a:off x="6224575" y="3213867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Real Time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9803E-A29A-0CF4-82DD-BE2B1BEE296D}"/>
              </a:ext>
            </a:extLst>
          </p:cNvPr>
          <p:cNvSpPr txBox="1"/>
          <p:nvPr/>
        </p:nvSpPr>
        <p:spPr>
          <a:xfrm>
            <a:off x="8818300" y="3213867"/>
            <a:ext cx="119263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6E489-6383-7272-D255-76D95331699F}"/>
              </a:ext>
            </a:extLst>
          </p:cNvPr>
          <p:cNvSpPr txBox="1"/>
          <p:nvPr/>
        </p:nvSpPr>
        <p:spPr>
          <a:xfrm>
            <a:off x="7672279" y="3213867"/>
            <a:ext cx="82715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</p:txBody>
      </p:sp>
      <p:sp>
        <p:nvSpPr>
          <p:cNvPr id="8" name="!!datalake">
            <a:extLst>
              <a:ext uri="{FF2B5EF4-FFF2-40B4-BE49-F238E27FC236}">
                <a16:creationId xmlns:a16="http://schemas.microsoft.com/office/drawing/2014/main" id="{352DA3EC-17B5-3B8B-322F-5C59E01D8577}"/>
              </a:ext>
            </a:extLst>
          </p:cNvPr>
          <p:cNvSpPr txBox="1"/>
          <p:nvPr/>
        </p:nvSpPr>
        <p:spPr>
          <a:xfrm>
            <a:off x="2345514" y="3209412"/>
            <a:ext cx="65567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kumimoji="0" lang="en-US" sz="1800" b="1" i="0" u="none" strike="noStrike" kern="1000" cap="none" spc="-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ake</a:t>
            </a:r>
            <a:endParaRPr kumimoji="0" lang="en-US" sz="1800" b="1" i="0" u="none" strike="noStrike" kern="10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B8F12-6C33-C14C-F233-E809EE5C08D2}"/>
              </a:ext>
            </a:extLst>
          </p:cNvPr>
          <p:cNvSpPr txBox="1"/>
          <p:nvPr/>
        </p:nvSpPr>
        <p:spPr>
          <a:xfrm>
            <a:off x="10164431" y="3214703"/>
            <a:ext cx="1269579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A2125-177A-A8D6-A299-1A7F000E282E}"/>
              </a:ext>
            </a:extLst>
          </p:cNvPr>
          <p:cNvSpPr txBox="1"/>
          <p:nvPr/>
        </p:nvSpPr>
        <p:spPr>
          <a:xfrm>
            <a:off x="3396078" y="3213867"/>
            <a:ext cx="126316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kumimoji="0" lang="en-US" sz="1800" b="1" i="0" u="none" strike="noStrike" kern="10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B73AA93B-D079-300D-B60B-EB4CE3C2F5DA}"/>
              </a:ext>
            </a:extLst>
          </p:cNvPr>
          <p:cNvSpPr/>
          <p:nvPr/>
        </p:nvSpPr>
        <p:spPr bwMode="auto">
          <a:xfrm rot="16200000">
            <a:off x="4916776" y="-2043450"/>
            <a:ext cx="2358448" cy="11026772"/>
          </a:xfrm>
          <a:prstGeom prst="roundRect">
            <a:avLst>
              <a:gd name="adj" fmla="val 23291"/>
            </a:avLst>
          </a:prstGeom>
          <a:noFill/>
          <a:ln w="9525" cap="flat" cmpd="sng" algn="ctr">
            <a:gradFill flip="none" rotWithShape="1">
              <a:gsLst>
                <a:gs pos="0">
                  <a:srgbClr val="005043"/>
                </a:gs>
                <a:gs pos="100000">
                  <a:srgbClr val="FFFFFF">
                    <a:alpha val="0"/>
                  </a:srgbClr>
                </a:gs>
                <a:gs pos="76000">
                  <a:srgbClr val="FFFFFF">
                    <a:alpha val="0"/>
                  </a:srgbClr>
                </a:gs>
              </a:gsLst>
              <a:lin ang="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58AEC-E55D-64C4-2E28-51D4642B14B5}"/>
              </a:ext>
            </a:extLst>
          </p:cNvPr>
          <p:cNvSpPr txBox="1"/>
          <p:nvPr/>
        </p:nvSpPr>
        <p:spPr>
          <a:xfrm>
            <a:off x="3649816" y="4306118"/>
            <a:ext cx="4892365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043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Unified analytics fabric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F4878D4-65D7-3222-97A2-AD3BE0031F95}"/>
              </a:ext>
            </a:extLst>
          </p:cNvPr>
          <p:cNvSpPr txBox="1">
            <a:spLocks/>
          </p:cNvSpPr>
          <p:nvPr/>
        </p:nvSpPr>
        <p:spPr>
          <a:xfrm>
            <a:off x="552450" y="4958203"/>
            <a:ext cx="110871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End-to-end analytics platform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656A19D-5F09-5DD4-5382-4C7B576FC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4419" y="2567768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D47E452-B10A-1B83-9C8A-0A0901E36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9817" y="2567768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F720ABA-9928-9391-70CF-5E5FF6D52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5795" y="2567768"/>
            <a:ext cx="609600" cy="609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1444D4-D35A-05E5-910E-081DB761E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1484" y="2567768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694D6C1-5539-3492-C733-CAC8617EF5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7173" y="2567768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6F075F7-BCD8-31F3-A8D5-A7D81F93EA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4240" y="2567768"/>
            <a:ext cx="6096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EF7E9B1-9F41-3335-3977-6453D8E418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8551" y="2567768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005162-7FFB-7161-5BFB-9BCC358DB7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22862" y="2567768"/>
            <a:ext cx="609600" cy="609600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85996A1-274E-5531-60D4-2627AB6E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cs typeface="Calibri Light" panose="020F0302020204030204" pitchFamily="34" charset="0"/>
              </a:rPr>
              <a:t>THE </a:t>
            </a:r>
            <a:r>
              <a:rPr lang="en-US" sz="3200" b="1" dirty="0">
                <a:cs typeface="Calibri Light" panose="020F0302020204030204" pitchFamily="34" charset="0"/>
              </a:rPr>
              <a:t>EVOLUTION </a:t>
            </a:r>
            <a:r>
              <a:rPr lang="en-US" sz="3200" dirty="0">
                <a:cs typeface="Calibri Light" panose="020F0302020204030204" pitchFamily="34" charset="0"/>
              </a:rPr>
              <a:t>OF</a:t>
            </a:r>
            <a:r>
              <a:rPr lang="en-US" sz="3200" b="1" dirty="0">
                <a:cs typeface="Calibri Light" panose="020F0302020204030204" pitchFamily="34" charset="0"/>
              </a:rPr>
              <a:t> </a:t>
            </a:r>
            <a:r>
              <a:rPr lang="en-US" sz="3200" dirty="0">
                <a:cs typeface="Calibri Light" panose="020F0302020204030204" pitchFamily="34" charset="0"/>
              </a:rPr>
              <a:t>MICROSOFT ANALYTICS SUITE: </a:t>
            </a:r>
            <a:r>
              <a:rPr lang="en-US" dirty="0">
                <a:cs typeface="Calibri Light" panose="020F0302020204030204" pitchFamily="34" charset="0"/>
              </a:rPr>
              <a:t>MICROSOFT</a:t>
            </a:r>
            <a:r>
              <a:rPr lang="en-US" dirty="0"/>
              <a:t> </a:t>
            </a:r>
            <a:r>
              <a:rPr lang="en-US" b="1" dirty="0">
                <a:cs typeface="Calibri Light" panose="020F0302020204030204" pitchFamily="34" charset="0"/>
              </a:rPr>
              <a:t>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1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91EA5-153C-8F72-92CE-9EFF16700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ONELAKE AND FABRIC CAPACITY</a:t>
            </a:r>
          </a:p>
        </p:txBody>
      </p:sp>
    </p:spTree>
    <p:extLst>
      <p:ext uri="{BB962C8B-B14F-4D97-AF65-F5344CB8AC3E}">
        <p14:creationId xmlns:p14="http://schemas.microsoft.com/office/powerpoint/2010/main" val="372527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ADAE-8353-4F92-6A96-083CCD12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ONELAKE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9F0FFB-796F-F176-D203-B9564F4CD021}"/>
              </a:ext>
            </a:extLst>
          </p:cNvPr>
          <p:cNvSpPr txBox="1">
            <a:spLocks/>
          </p:cNvSpPr>
          <p:nvPr/>
        </p:nvSpPr>
        <p:spPr>
          <a:xfrm>
            <a:off x="1458686" y="1676400"/>
            <a:ext cx="5932715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Lake-centric architecture that offers a unified environment for data professionals and business leaders to work together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94F0470-1776-5ABA-78F0-7B5BBE8BA82B}"/>
              </a:ext>
            </a:extLst>
          </p:cNvPr>
          <p:cNvSpPr txBox="1">
            <a:spLocks/>
          </p:cNvSpPr>
          <p:nvPr/>
        </p:nvSpPr>
        <p:spPr>
          <a:xfrm>
            <a:off x="1458685" y="3327399"/>
            <a:ext cx="5932715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Merges storage from various regions and cloud platforms into one logical lake, minimizing data duplication or movement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CA28160-90ED-2EDC-FE93-3D0BCC240589}"/>
              </a:ext>
            </a:extLst>
          </p:cNvPr>
          <p:cNvSpPr txBox="1">
            <a:spLocks/>
          </p:cNvSpPr>
          <p:nvPr/>
        </p:nvSpPr>
        <p:spPr>
          <a:xfrm>
            <a:off x="1458685" y="4973461"/>
            <a:ext cx="5932715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Just as Office apps are naturally connected to OneDrive, Fabric’s compute engines function with OneLake to read and write data</a:t>
            </a:r>
          </a:p>
        </p:txBody>
      </p:sp>
      <p:pic>
        <p:nvPicPr>
          <p:cNvPr id="16" name="Picture 1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18DEF26-8C7E-18EA-A365-A144CB168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7" y="1646239"/>
            <a:ext cx="3814740" cy="3822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 descr="Server">
            <a:extLst>
              <a:ext uri="{FF2B5EF4-FFF2-40B4-BE49-F238E27FC236}">
                <a16:creationId xmlns:a16="http://schemas.microsoft.com/office/drawing/2014/main" id="{38106DB3-26DB-C382-AED8-47871435BDF9}"/>
              </a:ext>
            </a:extLst>
          </p:cNvPr>
          <p:cNvSpPr/>
          <p:nvPr/>
        </p:nvSpPr>
        <p:spPr>
          <a:xfrm>
            <a:off x="605176" y="1858953"/>
            <a:ext cx="724267" cy="7242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 descr="Syncing Cloud">
            <a:extLst>
              <a:ext uri="{FF2B5EF4-FFF2-40B4-BE49-F238E27FC236}">
                <a16:creationId xmlns:a16="http://schemas.microsoft.com/office/drawing/2014/main" id="{27364E96-2A8D-064A-9A6A-0C0F101A5049}"/>
              </a:ext>
            </a:extLst>
          </p:cNvPr>
          <p:cNvSpPr/>
          <p:nvPr/>
        </p:nvSpPr>
        <p:spPr>
          <a:xfrm>
            <a:off x="605176" y="3505016"/>
            <a:ext cx="724267" cy="72426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 descr="Processor">
            <a:extLst>
              <a:ext uri="{FF2B5EF4-FFF2-40B4-BE49-F238E27FC236}">
                <a16:creationId xmlns:a16="http://schemas.microsoft.com/office/drawing/2014/main" id="{DF2D5B76-F728-7FFF-E5EE-29006A3ED64C}"/>
              </a:ext>
            </a:extLst>
          </p:cNvPr>
          <p:cNvSpPr/>
          <p:nvPr/>
        </p:nvSpPr>
        <p:spPr>
          <a:xfrm>
            <a:off x="605176" y="5151078"/>
            <a:ext cx="724267" cy="72426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495D1A3E-23CB-F7A0-89C3-87DB13999D18}"/>
              </a:ext>
            </a:extLst>
          </p:cNvPr>
          <p:cNvSpPr/>
          <p:nvPr/>
        </p:nvSpPr>
        <p:spPr bwMode="auto">
          <a:xfrm>
            <a:off x="7151913" y="1629882"/>
            <a:ext cx="4506687" cy="4474533"/>
          </a:xfrm>
          <a:prstGeom prst="roundRect">
            <a:avLst>
              <a:gd name="adj" fmla="val 3432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7ED198-7374-BA8E-CBE8-983F82A27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2947" y="1729753"/>
            <a:ext cx="4284617" cy="427479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4072F4-43E1-DDC7-3871-B07A1343F6D3}"/>
              </a:ext>
            </a:extLst>
          </p:cNvPr>
          <p:cNvSpPr txBox="1">
            <a:spLocks/>
          </p:cNvSpPr>
          <p:nvPr/>
        </p:nvSpPr>
        <p:spPr>
          <a:xfrm>
            <a:off x="307847" y="1682207"/>
            <a:ext cx="6310667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OneLake is tenant-wide, meaning there is only a single OneLake per tenant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4FF175-9DA1-40C4-B31D-9821DE24B0E8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6310667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Within OneLake, data connectivity across workspaces within the tenant is automatically enabled allowing for cross-workspace workloads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A30EADF-20C7-DF41-D7D7-8B7CFE561BD9}"/>
              </a:ext>
            </a:extLst>
          </p:cNvPr>
          <p:cNvSpPr txBox="1">
            <a:spLocks/>
          </p:cNvSpPr>
          <p:nvPr/>
        </p:nvSpPr>
        <p:spPr>
          <a:xfrm>
            <a:off x="307847" y="4975818"/>
            <a:ext cx="6310667" cy="108391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Workspaces can be thought of as folders within OneLake</a:t>
            </a:r>
          </a:p>
        </p:txBody>
      </p:sp>
    </p:spTree>
    <p:extLst>
      <p:ext uri="{BB962C8B-B14F-4D97-AF65-F5344CB8AC3E}">
        <p14:creationId xmlns:p14="http://schemas.microsoft.com/office/powerpoint/2010/main" val="258499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297F-8E9A-7270-35E2-48A96C2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FOR ALL DOMAINS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BEE7C-C342-8F9B-44FF-9CDE65E3F4A5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E62346-20BE-F35B-459A-A8503147AA0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9104D-2B19-C5B6-4689-BD99E2F964BE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9B9F34-46B4-14FE-C7C7-F31E4FD22C0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DE9F0E-CE8C-36AA-E0D8-DCE16ABE6F6D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58BC45-15DD-FF41-2752-3D9C777C3EC2}"/>
              </a:ext>
            </a:extLst>
          </p:cNvPr>
          <p:cNvSpPr txBox="1">
            <a:spLocks/>
          </p:cNvSpPr>
          <p:nvPr/>
        </p:nvSpPr>
        <p:spPr>
          <a:xfrm>
            <a:off x="310895" y="1664954"/>
            <a:ext cx="5343013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cs typeface="Segoe UI" panose="020B0502040204020203" pitchFamily="34" charset="0"/>
              </a:rPr>
              <a:t>Workspaces and artifacts for different data domains, contribute to building the same data lake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3C04084-718B-220F-5135-24F3C6D700ED}"/>
              </a:ext>
            </a:extLst>
          </p:cNvPr>
          <p:cNvSpPr txBox="1">
            <a:spLocks/>
          </p:cNvSpPr>
          <p:nvPr/>
        </p:nvSpPr>
        <p:spPr>
          <a:xfrm>
            <a:off x="310895" y="2858328"/>
            <a:ext cx="5343013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cs typeface="Segoe UI" panose="020B0502040204020203" pitchFamily="34" charset="0"/>
              </a:rPr>
              <a:t>Without data movement, data from different domains can be analyzed, blended and transformed together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50ED803-8C33-123E-2099-94A894647ACE}"/>
              </a:ext>
            </a:extLst>
          </p:cNvPr>
          <p:cNvSpPr txBox="1">
            <a:spLocks/>
          </p:cNvSpPr>
          <p:nvPr/>
        </p:nvSpPr>
        <p:spPr>
          <a:xfrm>
            <a:off x="310894" y="4046328"/>
            <a:ext cx="5343015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latin typeface="+mn-lt"/>
                <a:cs typeface="Segoe UI" panose="020B0502040204020203" pitchFamily="34" charset="0"/>
              </a:rPr>
              <a:t>Data is secured and governed in one place while remaining easily discoverable and accessible to all who should have access across the organization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93ED48B-227B-F2A0-9693-83CFCA7580E8}"/>
              </a:ext>
            </a:extLst>
          </p:cNvPr>
          <p:cNvSpPr txBox="1">
            <a:spLocks/>
          </p:cNvSpPr>
          <p:nvPr/>
        </p:nvSpPr>
        <p:spPr>
          <a:xfrm>
            <a:off x="310894" y="5234328"/>
            <a:ext cx="5343016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cs typeface="Segoe UI" panose="020B0502040204020203" pitchFamily="34" charset="0"/>
              </a:rPr>
              <a:t>Data can be certified by domain experts to enabling trust for data which is discovered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9784F6-CAE9-4F92-E408-8DB287F336B6}"/>
              </a:ext>
            </a:extLst>
          </p:cNvPr>
          <p:cNvGrpSpPr/>
          <p:nvPr/>
        </p:nvGrpSpPr>
        <p:grpSpPr>
          <a:xfrm>
            <a:off x="5855142" y="2197281"/>
            <a:ext cx="6135624" cy="3264408"/>
            <a:chOff x="5855142" y="2197281"/>
            <a:chExt cx="6135624" cy="3264408"/>
          </a:xfrm>
        </p:grpSpPr>
        <p:sp>
          <p:nvSpPr>
            <p:cNvPr id="81" name="!!Lake">
              <a:extLst>
                <a:ext uri="{FF2B5EF4-FFF2-40B4-BE49-F238E27FC236}">
                  <a16:creationId xmlns:a16="http://schemas.microsoft.com/office/drawing/2014/main" id="{D124A0CC-712A-6313-B3DF-4E54360A6577}"/>
                </a:ext>
              </a:extLst>
            </p:cNvPr>
            <p:cNvSpPr/>
            <p:nvPr/>
          </p:nvSpPr>
          <p:spPr bwMode="auto">
            <a:xfrm>
              <a:off x="5855142" y="2197281"/>
              <a:ext cx="6135624" cy="3264408"/>
            </a:xfrm>
            <a:prstGeom prst="roundRect">
              <a:avLst>
                <a:gd name="adj" fmla="val 4495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0" name="!!Lake">
              <a:extLst>
                <a:ext uri="{FF2B5EF4-FFF2-40B4-BE49-F238E27FC236}">
                  <a16:creationId xmlns:a16="http://schemas.microsoft.com/office/drawing/2014/main" id="{B4C7FCEF-F770-357F-EE0C-FA124A4A22EA}"/>
                </a:ext>
              </a:extLst>
            </p:cNvPr>
            <p:cNvSpPr/>
            <p:nvPr/>
          </p:nvSpPr>
          <p:spPr bwMode="auto">
            <a:xfrm>
              <a:off x="5945711" y="2286811"/>
              <a:ext cx="5954486" cy="3085349"/>
            </a:xfrm>
            <a:prstGeom prst="roundRect">
              <a:avLst>
                <a:gd name="adj" fmla="val 3503"/>
              </a:avLst>
            </a:prstGeom>
            <a:gradFill>
              <a:gsLst>
                <a:gs pos="20000">
                  <a:srgbClr val="0078D4"/>
                </a:gs>
                <a:gs pos="100000">
                  <a:srgbClr val="50E6FF"/>
                </a:gs>
              </a:gsLst>
              <a:lin ang="27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61" name="!!Lake">
              <a:extLst>
                <a:ext uri="{FF2B5EF4-FFF2-40B4-BE49-F238E27FC236}">
                  <a16:creationId xmlns:a16="http://schemas.microsoft.com/office/drawing/2014/main" id="{49AE155C-64D6-FC73-9508-B5004AAFF9A0}"/>
                </a:ext>
              </a:extLst>
            </p:cNvPr>
            <p:cNvSpPr/>
            <p:nvPr/>
          </p:nvSpPr>
          <p:spPr>
            <a:xfrm>
              <a:off x="5897537" y="2334896"/>
              <a:ext cx="1694907" cy="484155"/>
            </a:xfrm>
            <a:prstGeom prst="roundRect">
              <a:avLst>
                <a:gd name="adj" fmla="val 5212"/>
              </a:avLst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Segoe UI" pitchFamily="34" charset="0"/>
                </a:rPr>
                <a:t>OneLake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F97C057-9BCA-8243-7BAE-F5C21CE3F093}"/>
                </a:ext>
              </a:extLst>
            </p:cNvPr>
            <p:cNvGrpSpPr/>
            <p:nvPr/>
          </p:nvGrpSpPr>
          <p:grpSpPr>
            <a:xfrm>
              <a:off x="6647783" y="2600663"/>
              <a:ext cx="4550341" cy="2457644"/>
              <a:chOff x="6794372" y="2683738"/>
              <a:chExt cx="4550341" cy="2457644"/>
            </a:xfrm>
          </p:grpSpPr>
          <p:sp>
            <p:nvSpPr>
              <p:cNvPr id="21" name="Flowchart: Preparation 39">
                <a:extLst>
                  <a:ext uri="{FF2B5EF4-FFF2-40B4-BE49-F238E27FC236}">
                    <a16:creationId xmlns:a16="http://schemas.microsoft.com/office/drawing/2014/main" id="{9D0379F2-6413-CCEC-AD4A-170DB77B40AA}"/>
                  </a:ext>
                </a:extLst>
              </p:cNvPr>
              <p:cNvSpPr/>
              <p:nvPr/>
            </p:nvSpPr>
            <p:spPr>
              <a:xfrm>
                <a:off x="10550764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Marketing</a:t>
                </a:r>
              </a:p>
            </p:txBody>
          </p:sp>
          <p:sp>
            <p:nvSpPr>
              <p:cNvPr id="22" name="Flowchart: Preparation 42">
                <a:extLst>
                  <a:ext uri="{FF2B5EF4-FFF2-40B4-BE49-F238E27FC236}">
                    <a16:creationId xmlns:a16="http://schemas.microsoft.com/office/drawing/2014/main" id="{0CAB62FE-72E7-DD83-BBFD-998907EDF051}"/>
                  </a:ext>
                </a:extLst>
              </p:cNvPr>
              <p:cNvSpPr/>
              <p:nvPr/>
            </p:nvSpPr>
            <p:spPr>
              <a:xfrm>
                <a:off x="6849879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HR</a:t>
                </a:r>
              </a:p>
            </p:txBody>
          </p:sp>
          <p:sp>
            <p:nvSpPr>
              <p:cNvPr id="23" name="Flowchart: Preparation 40">
                <a:extLst>
                  <a:ext uri="{FF2B5EF4-FFF2-40B4-BE49-F238E27FC236}">
                    <a16:creationId xmlns:a16="http://schemas.microsoft.com/office/drawing/2014/main" id="{70CCF293-5273-73F8-6E18-55071993B42F}"/>
                  </a:ext>
                </a:extLst>
              </p:cNvPr>
              <p:cNvSpPr/>
              <p:nvPr/>
            </p:nvSpPr>
            <p:spPr>
              <a:xfrm>
                <a:off x="9634751" y="434687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Operations</a:t>
                </a:r>
              </a:p>
            </p:txBody>
          </p:sp>
          <p:sp>
            <p:nvSpPr>
              <p:cNvPr id="24" name="Flowchart: Preparation 41">
                <a:extLst>
                  <a:ext uri="{FF2B5EF4-FFF2-40B4-BE49-F238E27FC236}">
                    <a16:creationId xmlns:a16="http://schemas.microsoft.com/office/drawing/2014/main" id="{B04D0392-B2AA-7A77-9F97-F242E34F0A14}"/>
                  </a:ext>
                </a:extLst>
              </p:cNvPr>
              <p:cNvSpPr/>
              <p:nvPr/>
            </p:nvSpPr>
            <p:spPr>
              <a:xfrm>
                <a:off x="7830774" y="434687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Finance</a:t>
                </a:r>
              </a:p>
            </p:txBody>
          </p:sp>
          <p:sp>
            <p:nvSpPr>
              <p:cNvPr id="25" name="Flowchart: Preparation 43">
                <a:extLst>
                  <a:ext uri="{FF2B5EF4-FFF2-40B4-BE49-F238E27FC236}">
                    <a16:creationId xmlns:a16="http://schemas.microsoft.com/office/drawing/2014/main" id="{3B118989-5563-4594-C455-F5B5491A9BA4}"/>
                  </a:ext>
                </a:extLst>
              </p:cNvPr>
              <p:cNvSpPr/>
              <p:nvPr/>
            </p:nvSpPr>
            <p:spPr>
              <a:xfrm>
                <a:off x="9634751" y="268373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Customer</a:t>
                </a:r>
              </a:p>
            </p:txBody>
          </p:sp>
          <p:sp>
            <p:nvSpPr>
              <p:cNvPr id="26" name="Flowchart: Preparation 44">
                <a:extLst>
                  <a:ext uri="{FF2B5EF4-FFF2-40B4-BE49-F238E27FC236}">
                    <a16:creationId xmlns:a16="http://schemas.microsoft.com/office/drawing/2014/main" id="{F6F1A7FE-7B93-B26C-4F79-0881207C533C}"/>
                  </a:ext>
                </a:extLst>
              </p:cNvPr>
              <p:cNvSpPr/>
              <p:nvPr/>
            </p:nvSpPr>
            <p:spPr>
              <a:xfrm>
                <a:off x="7830774" y="268373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Sales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E982BA5-71EF-E6C7-31E4-AF5E01DE0FA4}"/>
                  </a:ext>
                </a:extLst>
              </p:cNvPr>
              <p:cNvCxnSpPr>
                <a:cxnSpLocks/>
                <a:stCxn id="22" idx="5"/>
                <a:endCxn id="24" idx="1"/>
              </p:cNvCxnSpPr>
              <p:nvPr/>
            </p:nvCxnSpPr>
            <p:spPr>
              <a:xfrm>
                <a:off x="7527557" y="4214975"/>
                <a:ext cx="419488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CD800DB-27BF-68EB-B5A9-197932D6F0AA}"/>
                  </a:ext>
                </a:extLst>
              </p:cNvPr>
              <p:cNvCxnSpPr>
                <a:cxnSpLocks/>
                <a:stCxn id="23" idx="7"/>
                <a:endCxn id="21" idx="3"/>
              </p:cNvCxnSpPr>
              <p:nvPr/>
            </p:nvCxnSpPr>
            <p:spPr>
              <a:xfrm flipV="1">
                <a:off x="10312429" y="4214975"/>
                <a:ext cx="354607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9F8AB1-C5D8-3021-1689-83019D4157D6}"/>
                  </a:ext>
                </a:extLst>
              </p:cNvPr>
              <p:cNvCxnSpPr>
                <a:cxnSpLocks/>
                <a:stCxn id="26" idx="3"/>
                <a:endCxn id="22" idx="7"/>
              </p:cNvCxnSpPr>
              <p:nvPr/>
            </p:nvCxnSpPr>
            <p:spPr>
              <a:xfrm flipH="1">
                <a:off x="7527557" y="3361889"/>
                <a:ext cx="419488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30" name="Flowchart: Preparation 85">
                <a:extLst>
                  <a:ext uri="{FF2B5EF4-FFF2-40B4-BE49-F238E27FC236}">
                    <a16:creationId xmlns:a16="http://schemas.microsoft.com/office/drawing/2014/main" id="{0CA0CBE6-D188-5718-D75F-FCA55C042FEC}"/>
                  </a:ext>
                </a:extLst>
              </p:cNvPr>
              <p:cNvSpPr/>
              <p:nvPr/>
            </p:nvSpPr>
            <p:spPr>
              <a:xfrm>
                <a:off x="7829817" y="2695510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lowchart: Preparation 86">
                <a:extLst>
                  <a:ext uri="{FF2B5EF4-FFF2-40B4-BE49-F238E27FC236}">
                    <a16:creationId xmlns:a16="http://schemas.microsoft.com/office/drawing/2014/main" id="{0B2E1D2A-B0C3-D167-F4E2-83A1086EE601}"/>
                  </a:ext>
                </a:extLst>
              </p:cNvPr>
              <p:cNvSpPr/>
              <p:nvPr/>
            </p:nvSpPr>
            <p:spPr>
              <a:xfrm>
                <a:off x="7802036" y="2824704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lowchart: Preparation 87">
                <a:extLst>
                  <a:ext uri="{FF2B5EF4-FFF2-40B4-BE49-F238E27FC236}">
                    <a16:creationId xmlns:a16="http://schemas.microsoft.com/office/drawing/2014/main" id="{F9CB4754-6006-0EE9-C199-DD9A218E677B}"/>
                  </a:ext>
                </a:extLst>
              </p:cNvPr>
              <p:cNvSpPr/>
              <p:nvPr/>
            </p:nvSpPr>
            <p:spPr>
              <a:xfrm>
                <a:off x="6946864" y="420799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lowchart: Preparation 89">
                <a:extLst>
                  <a:ext uri="{FF2B5EF4-FFF2-40B4-BE49-F238E27FC236}">
                    <a16:creationId xmlns:a16="http://schemas.microsoft.com/office/drawing/2014/main" id="{86FADAD0-139B-DD8A-638E-FAC74B8B525F}"/>
                  </a:ext>
                </a:extLst>
              </p:cNvPr>
              <p:cNvSpPr/>
              <p:nvPr/>
            </p:nvSpPr>
            <p:spPr>
              <a:xfrm>
                <a:off x="8567012" y="502869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lowchart: Preparation 90">
                <a:extLst>
                  <a:ext uri="{FF2B5EF4-FFF2-40B4-BE49-F238E27FC236}">
                    <a16:creationId xmlns:a16="http://schemas.microsoft.com/office/drawing/2014/main" id="{E4248855-F2B4-5AB5-5001-0CABDC036682}"/>
                  </a:ext>
                </a:extLst>
              </p:cNvPr>
              <p:cNvSpPr/>
              <p:nvPr/>
            </p:nvSpPr>
            <p:spPr>
              <a:xfrm>
                <a:off x="11242380" y="4088299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lowchart: Preparation 92">
                <a:extLst>
                  <a:ext uri="{FF2B5EF4-FFF2-40B4-BE49-F238E27FC236}">
                    <a16:creationId xmlns:a16="http://schemas.microsoft.com/office/drawing/2014/main" id="{CBE0572A-BD5D-70EA-2CF8-63E77902D54A}"/>
                  </a:ext>
                </a:extLst>
              </p:cNvPr>
              <p:cNvSpPr/>
              <p:nvPr/>
            </p:nvSpPr>
            <p:spPr>
              <a:xfrm>
                <a:off x="10396580" y="2785464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lowchart: Preparation 93">
                <a:extLst>
                  <a:ext uri="{FF2B5EF4-FFF2-40B4-BE49-F238E27FC236}">
                    <a16:creationId xmlns:a16="http://schemas.microsoft.com/office/drawing/2014/main" id="{2B9289BE-71C2-E6D9-8D8D-AEF3398E14A7}"/>
                  </a:ext>
                </a:extLst>
              </p:cNvPr>
              <p:cNvSpPr/>
              <p:nvPr/>
            </p:nvSpPr>
            <p:spPr>
              <a:xfrm>
                <a:off x="11071203" y="347643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lowchart: Preparation 85">
                <a:extLst>
                  <a:ext uri="{FF2B5EF4-FFF2-40B4-BE49-F238E27FC236}">
                    <a16:creationId xmlns:a16="http://schemas.microsoft.com/office/drawing/2014/main" id="{01F145E1-B838-37F2-64A3-8EC0F567951E}"/>
                  </a:ext>
                </a:extLst>
              </p:cNvPr>
              <p:cNvSpPr/>
              <p:nvPr/>
            </p:nvSpPr>
            <p:spPr>
              <a:xfrm>
                <a:off x="6851591" y="4067589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Flowchart: Preparation 90">
                <a:extLst>
                  <a:ext uri="{FF2B5EF4-FFF2-40B4-BE49-F238E27FC236}">
                    <a16:creationId xmlns:a16="http://schemas.microsoft.com/office/drawing/2014/main" id="{64DB5A83-3683-2D94-DC51-9702A00CA063}"/>
                  </a:ext>
                </a:extLst>
              </p:cNvPr>
              <p:cNvSpPr/>
              <p:nvPr/>
            </p:nvSpPr>
            <p:spPr>
              <a:xfrm>
                <a:off x="10206723" y="3490097"/>
                <a:ext cx="63516" cy="6356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1A94683-8912-F83A-AC61-E273A6F21A10}"/>
                  </a:ext>
                </a:extLst>
              </p:cNvPr>
              <p:cNvCxnSpPr>
                <a:cxnSpLocks/>
                <a:stCxn id="21" idx="1"/>
                <a:endCxn id="25" idx="5"/>
              </p:cNvCxnSpPr>
              <p:nvPr/>
            </p:nvCxnSpPr>
            <p:spPr>
              <a:xfrm flipH="1" flipV="1">
                <a:off x="10312429" y="3361889"/>
                <a:ext cx="354607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4D00436-F089-4121-4083-4E144D515E30}"/>
                  </a:ext>
                </a:extLst>
              </p:cNvPr>
              <p:cNvCxnSpPr>
                <a:cxnSpLocks/>
                <a:stCxn id="24" idx="0"/>
                <a:endCxn id="26" idx="4"/>
              </p:cNvCxnSpPr>
              <p:nvPr/>
            </p:nvCxnSpPr>
            <p:spPr>
              <a:xfrm flipV="1">
                <a:off x="8227748" y="3478242"/>
                <a:ext cx="0" cy="86863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5CDC48-FD05-C06C-4D43-17C89F1D1722}"/>
                  </a:ext>
                </a:extLst>
              </p:cNvPr>
              <p:cNvCxnSpPr>
                <a:cxnSpLocks/>
                <a:stCxn id="23" idx="0"/>
                <a:endCxn id="25" idx="4"/>
              </p:cNvCxnSpPr>
              <p:nvPr/>
            </p:nvCxnSpPr>
            <p:spPr>
              <a:xfrm flipV="1">
                <a:off x="10031725" y="3478242"/>
                <a:ext cx="0" cy="86863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A4C7FC2-084F-313B-4E3E-514F6C74611A}"/>
                  </a:ext>
                </a:extLst>
              </p:cNvPr>
              <p:cNvCxnSpPr>
                <a:cxnSpLocks/>
                <a:stCxn id="23" idx="2"/>
                <a:endCxn id="26" idx="6"/>
              </p:cNvCxnSpPr>
              <p:nvPr/>
            </p:nvCxnSpPr>
            <p:spPr>
              <a:xfrm flipH="1" flipV="1">
                <a:off x="8624723" y="3080990"/>
                <a:ext cx="1010028" cy="16631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798DED2-3B03-4D92-F9A7-A465AB0CD943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 flipV="1">
                <a:off x="8624723" y="3080990"/>
                <a:ext cx="1010028" cy="16631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9DB0B5D-3F19-72B7-3FD7-006D5CF2A8E8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632910" y="3653176"/>
                <a:ext cx="2034125" cy="1093209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3CB7666-50EB-9940-D294-DE4BCDB0B656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H="1" flipV="1">
                <a:off x="8627672" y="3079535"/>
                <a:ext cx="2039364" cy="11354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DEB44FF-15A6-89B8-5A61-158632EFAA3A}"/>
                  </a:ext>
                </a:extLst>
              </p:cNvPr>
              <p:cNvCxnSpPr>
                <a:cxnSpLocks/>
                <a:stCxn id="23" idx="2"/>
                <a:endCxn id="22" idx="7"/>
              </p:cNvCxnSpPr>
              <p:nvPr/>
            </p:nvCxnSpPr>
            <p:spPr>
              <a:xfrm flipH="1" flipV="1">
                <a:off x="7527557" y="3653176"/>
                <a:ext cx="2107194" cy="1090954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401EB9-2875-DEB5-553F-41EE6A88FCA5}"/>
                  </a:ext>
                </a:extLst>
              </p:cNvPr>
              <p:cNvCxnSpPr>
                <a:cxnSpLocks/>
                <a:stCxn id="25" idx="2"/>
                <a:endCxn id="22" idx="5"/>
              </p:cNvCxnSpPr>
              <p:nvPr/>
            </p:nvCxnSpPr>
            <p:spPr>
              <a:xfrm flipH="1">
                <a:off x="7527557" y="3080990"/>
                <a:ext cx="2107194" cy="113398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43FC2BA-7272-2005-68B6-A27701D3E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25837" y="3082104"/>
                <a:ext cx="1012769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E4ED881-0390-D477-74C3-756965048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8688" y="4744938"/>
                <a:ext cx="100021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50" name="Flowchart: Preparation 90">
                <a:extLst>
                  <a:ext uri="{FF2B5EF4-FFF2-40B4-BE49-F238E27FC236}">
                    <a16:creationId xmlns:a16="http://schemas.microsoft.com/office/drawing/2014/main" id="{63454AE3-ABB6-3635-A4E9-8120C0C58919}"/>
                  </a:ext>
                </a:extLst>
              </p:cNvPr>
              <p:cNvSpPr/>
              <p:nvPr/>
            </p:nvSpPr>
            <p:spPr>
              <a:xfrm>
                <a:off x="8639175" y="4923106"/>
                <a:ext cx="78739" cy="7879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BD6F23F-6AFA-E0F3-50FC-D8A61E0185C2}"/>
                  </a:ext>
                </a:extLst>
              </p:cNvPr>
              <p:cNvGrpSpPr/>
              <p:nvPr/>
            </p:nvGrpSpPr>
            <p:grpSpPr>
              <a:xfrm>
                <a:off x="9554062" y="2718625"/>
                <a:ext cx="178842" cy="99421"/>
                <a:chOff x="8386809" y="1708959"/>
                <a:chExt cx="202731" cy="112622"/>
              </a:xfrm>
            </p:grpSpPr>
            <p:sp>
              <p:nvSpPr>
                <p:cNvPr id="79" name="Flowchart: Preparation 90">
                  <a:extLst>
                    <a:ext uri="{FF2B5EF4-FFF2-40B4-BE49-F238E27FC236}">
                      <a16:creationId xmlns:a16="http://schemas.microsoft.com/office/drawing/2014/main" id="{888AE523-8124-92E6-6016-BA48ED7C03D6}"/>
                    </a:ext>
                  </a:extLst>
                </p:cNvPr>
                <p:cNvSpPr/>
                <p:nvPr/>
              </p:nvSpPr>
              <p:spPr>
                <a:xfrm>
                  <a:off x="8386809" y="1732325"/>
                  <a:ext cx="89256" cy="89256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lowchart: Preparation 90">
                  <a:extLst>
                    <a:ext uri="{FF2B5EF4-FFF2-40B4-BE49-F238E27FC236}">
                      <a16:creationId xmlns:a16="http://schemas.microsoft.com/office/drawing/2014/main" id="{D040E56E-F580-E612-37A4-28C66F1135AD}"/>
                    </a:ext>
                  </a:extLst>
                </p:cNvPr>
                <p:cNvSpPr/>
                <p:nvPr/>
              </p:nvSpPr>
              <p:spPr>
                <a:xfrm>
                  <a:off x="8543737" y="1708959"/>
                  <a:ext cx="45803" cy="45803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Flowchart: Preparation 84">
                <a:extLst>
                  <a:ext uri="{FF2B5EF4-FFF2-40B4-BE49-F238E27FC236}">
                    <a16:creationId xmlns:a16="http://schemas.microsoft.com/office/drawing/2014/main" id="{DE72D14C-8CA5-6132-B663-3741AFEB3F27}"/>
                  </a:ext>
                </a:extLst>
              </p:cNvPr>
              <p:cNvSpPr/>
              <p:nvPr/>
            </p:nvSpPr>
            <p:spPr>
              <a:xfrm>
                <a:off x="8727971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IT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A1F619C-375D-AB25-5A2E-17C3FF1F19D3}"/>
                  </a:ext>
                </a:extLst>
              </p:cNvPr>
              <p:cNvCxnSpPr>
                <a:cxnSpLocks/>
                <a:stCxn id="52" idx="1"/>
                <a:endCxn id="26" idx="5"/>
              </p:cNvCxnSpPr>
              <p:nvPr/>
            </p:nvCxnSpPr>
            <p:spPr>
              <a:xfrm flipH="1" flipV="1">
                <a:off x="8508452" y="3361889"/>
                <a:ext cx="335790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F62755D-0C41-BFBF-8CB6-C6CAD82068D9}"/>
                  </a:ext>
                </a:extLst>
              </p:cNvPr>
              <p:cNvCxnSpPr>
                <a:cxnSpLocks/>
                <a:stCxn id="52" idx="7"/>
                <a:endCxn id="25" idx="3"/>
              </p:cNvCxnSpPr>
              <p:nvPr/>
            </p:nvCxnSpPr>
            <p:spPr>
              <a:xfrm flipV="1">
                <a:off x="9405648" y="3361889"/>
                <a:ext cx="345374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3E59BE-9492-E8C8-8657-D72F988F61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9352" y="3930376"/>
                <a:ext cx="1021413" cy="668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C3D6178-0C39-D89F-DDBD-C1B328C5D59E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 flipH="1">
                <a:off x="7643828" y="3934075"/>
                <a:ext cx="1084142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B4DFC17-25B0-15DA-97DC-95EBF9DB19EC}"/>
                  </a:ext>
                </a:extLst>
              </p:cNvPr>
              <p:cNvCxnSpPr>
                <a:cxnSpLocks/>
                <a:stCxn id="24" idx="7"/>
                <a:endCxn id="52" idx="3"/>
              </p:cNvCxnSpPr>
              <p:nvPr/>
            </p:nvCxnSpPr>
            <p:spPr>
              <a:xfrm flipV="1">
                <a:off x="8508452" y="4214975"/>
                <a:ext cx="335790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054F262-0750-2010-39AD-3D10518D64C4}"/>
                  </a:ext>
                </a:extLst>
              </p:cNvPr>
              <p:cNvCxnSpPr>
                <a:cxnSpLocks/>
                <a:stCxn id="23" idx="1"/>
                <a:endCxn id="52" idx="5"/>
              </p:cNvCxnSpPr>
              <p:nvPr/>
            </p:nvCxnSpPr>
            <p:spPr>
              <a:xfrm flipH="1" flipV="1">
                <a:off x="9405648" y="4214975"/>
                <a:ext cx="345374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59" name="Flowchart: Preparation 92">
                <a:extLst>
                  <a:ext uri="{FF2B5EF4-FFF2-40B4-BE49-F238E27FC236}">
                    <a16:creationId xmlns:a16="http://schemas.microsoft.com/office/drawing/2014/main" id="{A1FB2FB4-E719-B8A1-7D7C-6A187E14CE32}"/>
                  </a:ext>
                </a:extLst>
              </p:cNvPr>
              <p:cNvSpPr/>
              <p:nvPr/>
            </p:nvSpPr>
            <p:spPr>
              <a:xfrm>
                <a:off x="10927110" y="3479581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766795A-584F-8803-429B-C7DBC3D0C020}"/>
                  </a:ext>
                </a:extLst>
              </p:cNvPr>
              <p:cNvGrpSpPr/>
              <p:nvPr/>
            </p:nvGrpSpPr>
            <p:grpSpPr>
              <a:xfrm>
                <a:off x="7694671" y="4615822"/>
                <a:ext cx="161044" cy="460902"/>
                <a:chOff x="5824228" y="3191960"/>
                <a:chExt cx="182555" cy="522101"/>
              </a:xfrm>
            </p:grpSpPr>
            <p:sp>
              <p:nvSpPr>
                <p:cNvPr id="77" name="Flowchart: Preparation 85">
                  <a:extLst>
                    <a:ext uri="{FF2B5EF4-FFF2-40B4-BE49-F238E27FC236}">
                      <a16:creationId xmlns:a16="http://schemas.microsoft.com/office/drawing/2014/main" id="{B98C2C70-8E1D-C5E1-B8EA-4EDA68371717}"/>
                    </a:ext>
                  </a:extLst>
                </p:cNvPr>
                <p:cNvSpPr/>
                <p:nvPr/>
              </p:nvSpPr>
              <p:spPr>
                <a:xfrm>
                  <a:off x="5824228" y="319196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lowchart: Preparation 87">
                  <a:extLst>
                    <a:ext uri="{FF2B5EF4-FFF2-40B4-BE49-F238E27FC236}">
                      <a16:creationId xmlns:a16="http://schemas.microsoft.com/office/drawing/2014/main" id="{76663F7B-2B11-8985-5B41-ABD8735D2148}"/>
                    </a:ext>
                  </a:extLst>
                </p:cNvPr>
                <p:cNvSpPr/>
                <p:nvPr/>
              </p:nvSpPr>
              <p:spPr>
                <a:xfrm>
                  <a:off x="5963223" y="3670501"/>
                  <a:ext cx="43560" cy="43560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lowchart: Preparation 89">
                <a:extLst>
                  <a:ext uri="{FF2B5EF4-FFF2-40B4-BE49-F238E27FC236}">
                    <a16:creationId xmlns:a16="http://schemas.microsoft.com/office/drawing/2014/main" id="{2DB06C1D-8952-11C7-21F2-A2DBC79FCDE9}"/>
                  </a:ext>
                </a:extLst>
              </p:cNvPr>
              <p:cNvSpPr/>
              <p:nvPr/>
            </p:nvSpPr>
            <p:spPr>
              <a:xfrm>
                <a:off x="10350397" y="5065382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lowchart: Preparation 90">
                <a:extLst>
                  <a:ext uri="{FF2B5EF4-FFF2-40B4-BE49-F238E27FC236}">
                    <a16:creationId xmlns:a16="http://schemas.microsoft.com/office/drawing/2014/main" id="{1930D52C-0006-D9D0-0F19-2C62AF10F0E2}"/>
                  </a:ext>
                </a:extLst>
              </p:cNvPr>
              <p:cNvSpPr/>
              <p:nvPr/>
            </p:nvSpPr>
            <p:spPr>
              <a:xfrm>
                <a:off x="10396370" y="4965039"/>
                <a:ext cx="78739" cy="7879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lowchart: Preparation 93">
                <a:extLst>
                  <a:ext uri="{FF2B5EF4-FFF2-40B4-BE49-F238E27FC236}">
                    <a16:creationId xmlns:a16="http://schemas.microsoft.com/office/drawing/2014/main" id="{5888BD60-C80B-DCE1-BC31-FA4EA9951C1F}"/>
                  </a:ext>
                </a:extLst>
              </p:cNvPr>
              <p:cNvSpPr/>
              <p:nvPr/>
            </p:nvSpPr>
            <p:spPr>
              <a:xfrm>
                <a:off x="10474071" y="2931895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49B22D6-BC21-7509-9F62-3427B08EDF3E}"/>
                  </a:ext>
                </a:extLst>
              </p:cNvPr>
              <p:cNvGrpSpPr/>
              <p:nvPr/>
            </p:nvGrpSpPr>
            <p:grpSpPr>
              <a:xfrm>
                <a:off x="6794372" y="3563529"/>
                <a:ext cx="177847" cy="119390"/>
                <a:chOff x="8386809" y="1686338"/>
                <a:chExt cx="201603" cy="135243"/>
              </a:xfrm>
            </p:grpSpPr>
            <p:sp>
              <p:nvSpPr>
                <p:cNvPr id="75" name="Flowchart: Preparation 90">
                  <a:extLst>
                    <a:ext uri="{FF2B5EF4-FFF2-40B4-BE49-F238E27FC236}">
                      <a16:creationId xmlns:a16="http://schemas.microsoft.com/office/drawing/2014/main" id="{B6EAAE30-9B1B-77B1-A9B0-8ACC37287019}"/>
                    </a:ext>
                  </a:extLst>
                </p:cNvPr>
                <p:cNvSpPr/>
                <p:nvPr/>
              </p:nvSpPr>
              <p:spPr>
                <a:xfrm>
                  <a:off x="8386809" y="1732325"/>
                  <a:ext cx="89256" cy="89256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lowchart: Preparation 90">
                  <a:extLst>
                    <a:ext uri="{FF2B5EF4-FFF2-40B4-BE49-F238E27FC236}">
                      <a16:creationId xmlns:a16="http://schemas.microsoft.com/office/drawing/2014/main" id="{CC1792DC-EDA5-F14E-A86B-C16593335D42}"/>
                    </a:ext>
                  </a:extLst>
                </p:cNvPr>
                <p:cNvSpPr/>
                <p:nvPr/>
              </p:nvSpPr>
              <p:spPr>
                <a:xfrm>
                  <a:off x="8532991" y="1686338"/>
                  <a:ext cx="55421" cy="55421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Flowchart: Preparation 90">
                <a:extLst>
                  <a:ext uri="{FF2B5EF4-FFF2-40B4-BE49-F238E27FC236}">
                    <a16:creationId xmlns:a16="http://schemas.microsoft.com/office/drawing/2014/main" id="{3E42554C-F9F6-BB28-4D8E-EE7EE713172E}"/>
                  </a:ext>
                </a:extLst>
              </p:cNvPr>
              <p:cNvSpPr/>
              <p:nvPr/>
            </p:nvSpPr>
            <p:spPr>
              <a:xfrm>
                <a:off x="8359661" y="3490097"/>
                <a:ext cx="63516" cy="6356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lowchart: Preparation 85">
                <a:extLst>
                  <a:ext uri="{FF2B5EF4-FFF2-40B4-BE49-F238E27FC236}">
                    <a16:creationId xmlns:a16="http://schemas.microsoft.com/office/drawing/2014/main" id="{98A2CFE4-E60E-E38D-0F9A-7E30CF7FA8C5}"/>
                  </a:ext>
                </a:extLst>
              </p:cNvPr>
              <p:cNvSpPr/>
              <p:nvPr/>
            </p:nvSpPr>
            <p:spPr>
              <a:xfrm>
                <a:off x="8505518" y="2810827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lowchart: Preparation 85">
                <a:extLst>
                  <a:ext uri="{FF2B5EF4-FFF2-40B4-BE49-F238E27FC236}">
                    <a16:creationId xmlns:a16="http://schemas.microsoft.com/office/drawing/2014/main" id="{ED2E4F7B-A7B9-608C-DAE1-418936B7FF44}"/>
                  </a:ext>
                </a:extLst>
              </p:cNvPr>
              <p:cNvSpPr/>
              <p:nvPr/>
            </p:nvSpPr>
            <p:spPr>
              <a:xfrm>
                <a:off x="7873401" y="491149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lowchart: Preparation 85">
                <a:extLst>
                  <a:ext uri="{FF2B5EF4-FFF2-40B4-BE49-F238E27FC236}">
                    <a16:creationId xmlns:a16="http://schemas.microsoft.com/office/drawing/2014/main" id="{41CDDD3D-6D2F-11B8-D876-8FBE01445C22}"/>
                  </a:ext>
                </a:extLst>
              </p:cNvPr>
              <p:cNvSpPr/>
              <p:nvPr/>
            </p:nvSpPr>
            <p:spPr>
              <a:xfrm>
                <a:off x="9652573" y="491149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lowchart: Preparation 85">
                <a:extLst>
                  <a:ext uri="{FF2B5EF4-FFF2-40B4-BE49-F238E27FC236}">
                    <a16:creationId xmlns:a16="http://schemas.microsoft.com/office/drawing/2014/main" id="{60C48D25-A69D-4406-D246-9DCD9F03A4A5}"/>
                  </a:ext>
                </a:extLst>
              </p:cNvPr>
              <p:cNvSpPr/>
              <p:nvPr/>
            </p:nvSpPr>
            <p:spPr>
              <a:xfrm>
                <a:off x="11249292" y="4256289"/>
                <a:ext cx="44523" cy="4455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lowchart: Preparation 85">
                <a:extLst>
                  <a:ext uri="{FF2B5EF4-FFF2-40B4-BE49-F238E27FC236}">
                    <a16:creationId xmlns:a16="http://schemas.microsoft.com/office/drawing/2014/main" id="{40B8CF6D-D582-70FD-AC58-DF9957DF5083}"/>
                  </a:ext>
                </a:extLst>
              </p:cNvPr>
              <p:cNvSpPr/>
              <p:nvPr/>
            </p:nvSpPr>
            <p:spPr>
              <a:xfrm>
                <a:off x="9509402" y="369142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lowchart: Preparation 90">
                <a:extLst>
                  <a:ext uri="{FF2B5EF4-FFF2-40B4-BE49-F238E27FC236}">
                    <a16:creationId xmlns:a16="http://schemas.microsoft.com/office/drawing/2014/main" id="{4DA3D20A-ACB3-A5C7-F019-A5E8790FE24E}"/>
                  </a:ext>
                </a:extLst>
              </p:cNvPr>
              <p:cNvSpPr/>
              <p:nvPr/>
            </p:nvSpPr>
            <p:spPr>
              <a:xfrm>
                <a:off x="9573595" y="3823680"/>
                <a:ext cx="43382" cy="35878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lowchart: Preparation 85">
                <a:extLst>
                  <a:ext uri="{FF2B5EF4-FFF2-40B4-BE49-F238E27FC236}">
                    <a16:creationId xmlns:a16="http://schemas.microsoft.com/office/drawing/2014/main" id="{1EB335EE-99BE-E499-8D83-1411C4B23D00}"/>
                  </a:ext>
                </a:extLst>
              </p:cNvPr>
              <p:cNvSpPr/>
              <p:nvPr/>
            </p:nvSpPr>
            <p:spPr>
              <a:xfrm>
                <a:off x="9189884" y="4257525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lowchart: Preparation 90">
                <a:extLst>
                  <a:ext uri="{FF2B5EF4-FFF2-40B4-BE49-F238E27FC236}">
                    <a16:creationId xmlns:a16="http://schemas.microsoft.com/office/drawing/2014/main" id="{BCBCBEA9-8CA6-CAEB-3E24-411430C9A5E8}"/>
                  </a:ext>
                </a:extLst>
              </p:cNvPr>
              <p:cNvSpPr/>
              <p:nvPr/>
            </p:nvSpPr>
            <p:spPr>
              <a:xfrm>
                <a:off x="8675728" y="4006442"/>
                <a:ext cx="47721" cy="4775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6855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26A3-5D32-B014-B892-85F15AA0BD75}"/>
              </a:ext>
            </a:extLst>
          </p:cNvPr>
          <p:cNvSpPr txBox="1">
            <a:spLocks/>
          </p:cNvSpPr>
          <p:nvPr/>
        </p:nvSpPr>
        <p:spPr>
          <a:xfrm>
            <a:off x="307848" y="1676400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OneLake is constructed on Azure Data Lake Storage (ADLS)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BF8C24D-3E08-B838-C94F-ABBE42D3031E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Supports structured and unstructured data formats such as Delta, Parquet, CSV, and JSON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0F7616B-5067-BE77-AEEC-9864684F8B25}"/>
              </a:ext>
            </a:extLst>
          </p:cNvPr>
          <p:cNvSpPr txBox="1">
            <a:spLocks/>
          </p:cNvSpPr>
          <p:nvPr/>
        </p:nvSpPr>
        <p:spPr>
          <a:xfrm>
            <a:off x="307847" y="4973461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+mn-lt"/>
              </a:rPr>
              <a:t>For structured data, Fabric's analytics engines save data in the delta-parquet format, ensuring smooth interaction across all engines</a:t>
            </a:r>
            <a:endParaRPr lang="en-US" sz="2000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3EC081-07B9-F71B-B032-1BEE241F376D}"/>
              </a:ext>
            </a:extLst>
          </p:cNvPr>
          <p:cNvGrpSpPr/>
          <p:nvPr/>
        </p:nvGrpSpPr>
        <p:grpSpPr>
          <a:xfrm>
            <a:off x="6122068" y="1718630"/>
            <a:ext cx="5762084" cy="4297037"/>
            <a:chOff x="6102982" y="1762699"/>
            <a:chExt cx="5762084" cy="4297037"/>
          </a:xfrm>
        </p:grpSpPr>
        <p:sp>
          <p:nvSpPr>
            <p:cNvPr id="9" name="!!Lake">
              <a:extLst>
                <a:ext uri="{FF2B5EF4-FFF2-40B4-BE49-F238E27FC236}">
                  <a16:creationId xmlns:a16="http://schemas.microsoft.com/office/drawing/2014/main" id="{95C5B37D-CC57-C926-75FF-D8BBB5EC91E3}"/>
                </a:ext>
              </a:extLst>
            </p:cNvPr>
            <p:cNvSpPr/>
            <p:nvPr/>
          </p:nvSpPr>
          <p:spPr bwMode="auto">
            <a:xfrm>
              <a:off x="6102982" y="1762699"/>
              <a:ext cx="5762084" cy="4297037"/>
            </a:xfrm>
            <a:prstGeom prst="roundRect">
              <a:avLst>
                <a:gd name="adj" fmla="val 2188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3E83280-C530-3163-A1C9-F30BBCC52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580" y="1840964"/>
              <a:ext cx="5578887" cy="4140506"/>
            </a:xfrm>
            <a:prstGeom prst="roundRect">
              <a:avLst>
                <a:gd name="adj" fmla="val 1501"/>
              </a:avLst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6506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297F-8E9A-7270-35E2-48A96C2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CREATING ONE COPY WITH SHORTCUTS &amp; MIRRORING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BEE7C-C342-8F9B-44FF-9CDE65E3F4A5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E62346-20BE-F35B-459A-A8503147AA0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9104D-2B19-C5B6-4689-BD99E2F964BE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9B9F34-46B4-14FE-C7C7-F31E4FD22C0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DE9F0E-CE8C-36AA-E0D8-DCE16ABE6F6D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5E7E5-DE2C-8647-5EDE-FE06DD4EAE77}"/>
              </a:ext>
            </a:extLst>
          </p:cNvPr>
          <p:cNvSpPr txBox="1">
            <a:spLocks/>
          </p:cNvSpPr>
          <p:nvPr/>
        </p:nvSpPr>
        <p:spPr>
          <a:xfrm>
            <a:off x="310896" y="1670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dirty="0"/>
              <a:t>With</a:t>
            </a:r>
            <a:r>
              <a:rPr lang="en-US" sz="1800" kern="0" dirty="0">
                <a:cs typeface="Segoe UI" panose="020B0502040204020203" pitchFamily="34" charset="0"/>
              </a:rPr>
              <a:t> </a:t>
            </a:r>
            <a:r>
              <a:rPr lang="en-US" sz="1800" b="1" kern="0" dirty="0">
                <a:solidFill>
                  <a:srgbClr val="002B4B"/>
                </a:solidFill>
                <a:cs typeface="Segoe UI" panose="020B0502040204020203" pitchFamily="34" charset="0"/>
              </a:rPr>
              <a:t>shortcuts</a:t>
            </a:r>
            <a:r>
              <a:rPr lang="en-US" sz="1800" dirty="0"/>
              <a:t>, data throughout OneLake can be composed together without requiring data movement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95EBA0A-852A-7E49-BB9F-E485822B0A90}"/>
              </a:ext>
            </a:extLst>
          </p:cNvPr>
          <p:cNvSpPr txBox="1">
            <a:spLocks/>
          </p:cNvSpPr>
          <p:nvPr/>
        </p:nvSpPr>
        <p:spPr>
          <a:xfrm>
            <a:off x="310896" y="2858328"/>
            <a:ext cx="5601790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  <a:defRPr/>
            </a:pPr>
            <a:r>
              <a:rPr lang="en-US" sz="1800" dirty="0"/>
              <a:t>Shortcuts are references (pointers) directing to other files or storage points for data visualization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9FC09E6-98D5-5FF9-D51D-E1CE064948B8}"/>
              </a:ext>
            </a:extLst>
          </p:cNvPr>
          <p:cNvSpPr txBox="1">
            <a:spLocks/>
          </p:cNvSpPr>
          <p:nvPr/>
        </p:nvSpPr>
        <p:spPr>
          <a:xfrm>
            <a:off x="307848" y="4046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  <a:defRPr/>
            </a:pPr>
            <a:r>
              <a:rPr lang="en-US" sz="1800" dirty="0">
                <a:latin typeface="+mn-lt"/>
              </a:rPr>
              <a:t>Shortcuts also support data already in Azure, and other clouds, without creating a copying, making </a:t>
            </a:r>
            <a:r>
              <a:rPr lang="en-US" sz="1800" b="1" kern="0" dirty="0">
                <a:solidFill>
                  <a:srgbClr val="002B4B"/>
                </a:solidFill>
                <a:latin typeface="+mn-lt"/>
                <a:cs typeface="Segoe UI" panose="020B0502040204020203" pitchFamily="34" charset="0"/>
              </a:rPr>
              <a:t>OneLake a multi-cloud data lake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BADB6D8-8BAE-82E4-C3CE-37DD31AB1DE4}"/>
              </a:ext>
            </a:extLst>
          </p:cNvPr>
          <p:cNvSpPr txBox="1">
            <a:spLocks/>
          </p:cNvSpPr>
          <p:nvPr/>
        </p:nvSpPr>
        <p:spPr>
          <a:xfrm>
            <a:off x="307848" y="5234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2B4B"/>
                </a:solidFill>
              </a:rPr>
              <a:t>Mirroring</a:t>
            </a:r>
            <a:r>
              <a:rPr lang="en-US" sz="1800" dirty="0"/>
              <a:t> provides a low-latency replication option for data from sources such as Azure SQL, Azure Cosmos, and Snowflake database environments</a:t>
            </a:r>
          </a:p>
        </p:txBody>
      </p:sp>
      <p:sp>
        <p:nvSpPr>
          <p:cNvPr id="12" name="!!Lake">
            <a:extLst>
              <a:ext uri="{FF2B5EF4-FFF2-40B4-BE49-F238E27FC236}">
                <a16:creationId xmlns:a16="http://schemas.microsoft.com/office/drawing/2014/main" id="{4F2950E9-0951-8ABB-2341-82DDE720D3B4}"/>
              </a:ext>
            </a:extLst>
          </p:cNvPr>
          <p:cNvSpPr/>
          <p:nvPr/>
        </p:nvSpPr>
        <p:spPr bwMode="auto">
          <a:xfrm>
            <a:off x="6122068" y="1718630"/>
            <a:ext cx="5762084" cy="4297037"/>
          </a:xfrm>
          <a:prstGeom prst="roundRect">
            <a:avLst>
              <a:gd name="adj" fmla="val 2188"/>
            </a:avLst>
          </a:prstGeom>
          <a:solidFill>
            <a:schemeClr val="bg1"/>
          </a:solidFill>
          <a:ln>
            <a:noFill/>
          </a:ln>
          <a:effectLst>
            <a:outerShdw blurRad="288671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AD0ADB-66B5-C103-D996-B92240FB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81" y="1904828"/>
            <a:ext cx="5601790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9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7A01-ED39-86CF-4347-EEB8E589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Pre-Workshop Checklist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C0676-85D2-5BE5-A011-4C5F22E1E8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 err="1"/>
              <a:t>Wifi</a:t>
            </a:r>
            <a:r>
              <a:rPr lang="en-US" sz="2400" dirty="0"/>
              <a:t> Access</a:t>
            </a:r>
            <a:r>
              <a:rPr lang="en-US" sz="2400"/>
              <a:t>: FabCon24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Download the workshop material from </a:t>
            </a:r>
            <a:r>
              <a:rPr lang="en-US" sz="2400" dirty="0" err="1"/>
              <a:t>github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/Lucid-Will/</a:t>
            </a:r>
            <a:r>
              <a:rPr lang="en-US" sz="2400" dirty="0" err="1"/>
              <a:t>FabCon</a:t>
            </a:r>
            <a:r>
              <a:rPr lang="en-US" sz="2400" dirty="0"/>
              <a:t>-EU-Zero-To-Hero-With-Fabric</a:t>
            </a:r>
          </a:p>
          <a:p>
            <a:endParaRPr lang="en-US" sz="2400" dirty="0"/>
          </a:p>
          <a:p>
            <a:r>
              <a:rPr lang="en-US" sz="2400" dirty="0"/>
              <a:t>Navigate to </a:t>
            </a:r>
            <a:r>
              <a:rPr lang="en-US" sz="2400" dirty="0" err="1"/>
              <a:t>app.powerbi.com</a:t>
            </a:r>
            <a:r>
              <a:rPr lang="en-US" sz="2400" dirty="0"/>
              <a:t> and test the login at your workstation</a:t>
            </a:r>
          </a:p>
          <a:p>
            <a:endParaRPr lang="en-US" sz="2400" dirty="0"/>
          </a:p>
          <a:p>
            <a:r>
              <a:rPr lang="en-US" sz="2400" dirty="0"/>
              <a:t>Check your power station and plug in laptop as needed</a:t>
            </a:r>
          </a:p>
        </p:txBody>
      </p:sp>
    </p:spTree>
    <p:extLst>
      <p:ext uri="{BB962C8B-B14F-4D97-AF65-F5344CB8AC3E}">
        <p14:creationId xmlns:p14="http://schemas.microsoft.com/office/powerpoint/2010/main" val="35257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367E0E-7A19-5B15-3090-A0CA13D5B550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A single capacity is providing the compute power for all the Fabric’s workloads 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2A73895-9BD6-E83D-3ADF-2DB386E84276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>
                <a:solidFill>
                  <a:srgbClr val="000000"/>
                </a:solidFill>
              </a:rPr>
              <a:t>A single capacity typically supports dozens of separate projects simultaneously, each managed in its own workspace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88AB58D-4A89-CE14-298C-122A8121B3AB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>
                <a:solidFill>
                  <a:srgbClr val="000000"/>
                </a:solidFill>
                <a:latin typeface="+mn-lt"/>
                <a:cs typeface="+mn-cs"/>
              </a:rPr>
              <a:t>Developers will share a workspace where collaborative development and consumption at scale is managed</a:t>
            </a:r>
            <a:endParaRPr lang="en-US" sz="18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7090C-8BC2-9841-F600-5A837908980B}"/>
              </a:ext>
            </a:extLst>
          </p:cNvPr>
          <p:cNvGrpSpPr/>
          <p:nvPr/>
        </p:nvGrpSpPr>
        <p:grpSpPr>
          <a:xfrm>
            <a:off x="5278437" y="1637739"/>
            <a:ext cx="6731541" cy="1079500"/>
            <a:chOff x="6050896" y="1844841"/>
            <a:chExt cx="5601983" cy="898359"/>
          </a:xfrm>
        </p:grpSpPr>
        <p:sp>
          <p:nvSpPr>
            <p:cNvPr id="16" name="Rounded Rectangle 7">
              <a:extLst>
                <a:ext uri="{FF2B5EF4-FFF2-40B4-BE49-F238E27FC236}">
                  <a16:creationId xmlns:a16="http://schemas.microsoft.com/office/drawing/2014/main" id="{089C2941-BE57-3661-64FC-01943F07440C}"/>
                </a:ext>
              </a:extLst>
            </p:cNvPr>
            <p:cNvSpPr/>
            <p:nvPr/>
          </p:nvSpPr>
          <p:spPr>
            <a:xfrm>
              <a:off x="10807689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!!TextBox 2">
              <a:extLst>
                <a:ext uri="{FF2B5EF4-FFF2-40B4-BE49-F238E27FC236}">
                  <a16:creationId xmlns:a16="http://schemas.microsoft.com/office/drawing/2014/main" id="{E720D3CC-9A68-21DA-ADA5-E01819C95467}"/>
                </a:ext>
              </a:extLst>
            </p:cNvPr>
            <p:cNvSpPr txBox="1"/>
            <p:nvPr/>
          </p:nvSpPr>
          <p:spPr>
            <a:xfrm>
              <a:off x="10786499" y="2109354"/>
              <a:ext cx="86638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Business Intelligence</a:t>
              </a:r>
            </a:p>
          </p:txBody>
        </p:sp>
        <p:sp>
          <p:nvSpPr>
            <p:cNvPr id="18" name="Rounded Rectangle 37">
              <a:extLst>
                <a:ext uri="{FF2B5EF4-FFF2-40B4-BE49-F238E27FC236}">
                  <a16:creationId xmlns:a16="http://schemas.microsoft.com/office/drawing/2014/main" id="{A4DF2E01-B458-B924-2435-D22B95E3D6C8}"/>
                </a:ext>
              </a:extLst>
            </p:cNvPr>
            <p:cNvSpPr/>
            <p:nvPr/>
          </p:nvSpPr>
          <p:spPr>
            <a:xfrm>
              <a:off x="9869945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F4174D-2279-6343-04E2-097F9E3DD1FF}"/>
                </a:ext>
              </a:extLst>
            </p:cNvPr>
            <p:cNvSpPr txBox="1"/>
            <p:nvPr/>
          </p:nvSpPr>
          <p:spPr>
            <a:xfrm>
              <a:off x="9801871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Real Time Analytics</a:t>
              </a:r>
            </a:p>
          </p:txBody>
        </p:sp>
        <p:sp>
          <p:nvSpPr>
            <p:cNvPr id="20" name="Rounded Rectangle 39">
              <a:extLst>
                <a:ext uri="{FF2B5EF4-FFF2-40B4-BE49-F238E27FC236}">
                  <a16:creationId xmlns:a16="http://schemas.microsoft.com/office/drawing/2014/main" id="{42E569DA-C93E-737C-62F7-1AB75D36A917}"/>
                </a:ext>
              </a:extLst>
            </p:cNvPr>
            <p:cNvSpPr/>
            <p:nvPr/>
          </p:nvSpPr>
          <p:spPr>
            <a:xfrm>
              <a:off x="8932201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9AA2CC-DC96-5D88-FA1F-6694A8850CFC}"/>
                </a:ext>
              </a:extLst>
            </p:cNvPr>
            <p:cNvSpPr txBox="1"/>
            <p:nvPr/>
          </p:nvSpPr>
          <p:spPr>
            <a:xfrm>
              <a:off x="8864127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</a:t>
              </a:r>
              <a:b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Science</a:t>
              </a:r>
            </a:p>
          </p:txBody>
        </p:sp>
        <p:sp>
          <p:nvSpPr>
            <p:cNvPr id="22" name="Rounded Rectangle 41">
              <a:extLst>
                <a:ext uri="{FF2B5EF4-FFF2-40B4-BE49-F238E27FC236}">
                  <a16:creationId xmlns:a16="http://schemas.microsoft.com/office/drawing/2014/main" id="{039487AB-918E-63C5-48F9-6057692FECF8}"/>
                </a:ext>
              </a:extLst>
            </p:cNvPr>
            <p:cNvSpPr/>
            <p:nvPr/>
          </p:nvSpPr>
          <p:spPr>
            <a:xfrm>
              <a:off x="7994458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AEB1FF-12F3-DED9-9C4F-BEEB19C8C298}"/>
                </a:ext>
              </a:extLst>
            </p:cNvPr>
            <p:cNvSpPr txBox="1"/>
            <p:nvPr/>
          </p:nvSpPr>
          <p:spPr>
            <a:xfrm>
              <a:off x="7926384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Integration</a:t>
              </a:r>
            </a:p>
          </p:txBody>
        </p:sp>
        <p:sp>
          <p:nvSpPr>
            <p:cNvPr id="24" name="Rounded Rectangle 43">
              <a:extLst>
                <a:ext uri="{FF2B5EF4-FFF2-40B4-BE49-F238E27FC236}">
                  <a16:creationId xmlns:a16="http://schemas.microsoft.com/office/drawing/2014/main" id="{68C1C9C3-6D81-0960-0578-150656AC81F1}"/>
                </a:ext>
              </a:extLst>
            </p:cNvPr>
            <p:cNvSpPr/>
            <p:nvPr/>
          </p:nvSpPr>
          <p:spPr>
            <a:xfrm>
              <a:off x="7056714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32BA0-B1D4-A9C1-7065-52E1E3A9744C}"/>
                </a:ext>
              </a:extLst>
            </p:cNvPr>
            <p:cNvSpPr txBox="1"/>
            <p:nvPr/>
          </p:nvSpPr>
          <p:spPr>
            <a:xfrm>
              <a:off x="6988640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Engineering</a:t>
              </a:r>
            </a:p>
          </p:txBody>
        </p:sp>
        <p:sp>
          <p:nvSpPr>
            <p:cNvPr id="26" name="Rounded Rectangle 45">
              <a:extLst>
                <a:ext uri="{FF2B5EF4-FFF2-40B4-BE49-F238E27FC236}">
                  <a16:creationId xmlns:a16="http://schemas.microsoft.com/office/drawing/2014/main" id="{602FD33F-67D7-C197-D43A-D4823E9F25DF}"/>
                </a:ext>
              </a:extLst>
            </p:cNvPr>
            <p:cNvSpPr/>
            <p:nvPr/>
          </p:nvSpPr>
          <p:spPr>
            <a:xfrm>
              <a:off x="6118970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0F574D-92B0-A12E-7F1E-0C18BF566795}"/>
                </a:ext>
              </a:extLst>
            </p:cNvPr>
            <p:cNvSpPr txBox="1"/>
            <p:nvPr/>
          </p:nvSpPr>
          <p:spPr>
            <a:xfrm>
              <a:off x="6050896" y="2140342"/>
              <a:ext cx="942058" cy="3073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Warehousing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B136F17-1676-96D4-F961-EB2E438DD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" t="20786"/>
          <a:stretch/>
        </p:blipFill>
        <p:spPr>
          <a:xfrm>
            <a:off x="5213975" y="3270594"/>
            <a:ext cx="4311692" cy="121748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74EA058-FAEA-E9DE-ABEC-91DE13AC4803}"/>
              </a:ext>
            </a:extLst>
          </p:cNvPr>
          <p:cNvGrpSpPr/>
          <p:nvPr/>
        </p:nvGrpSpPr>
        <p:grpSpPr>
          <a:xfrm>
            <a:off x="5278437" y="4921863"/>
            <a:ext cx="4016158" cy="1182696"/>
            <a:chOff x="5013496" y="4993799"/>
            <a:chExt cx="5091697" cy="1667888"/>
          </a:xfrm>
        </p:grpSpPr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A5147164-46A1-791D-469C-084DC77A0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895023" y="5419647"/>
              <a:ext cx="182880" cy="365760"/>
            </a:xfrm>
            <a:prstGeom prst="rect">
              <a:avLst/>
            </a:prstGeom>
          </p:spPr>
        </p:pic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FCA747C4-A7ED-9C98-DCDA-C69661AE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01602" y="5864322"/>
              <a:ext cx="182880" cy="365760"/>
            </a:xfrm>
            <a:prstGeom prst="rect">
              <a:avLst/>
            </a:prstGeom>
          </p:spPr>
        </p:pic>
        <p:pic>
          <p:nvPicPr>
            <p:cNvPr id="35" name="Picture 34" descr="Icon&#10;&#10;Description automatically generated">
              <a:extLst>
                <a:ext uri="{FF2B5EF4-FFF2-40B4-BE49-F238E27FC236}">
                  <a16:creationId xmlns:a16="http://schemas.microsoft.com/office/drawing/2014/main" id="{337A0E65-704B-90DF-1CBF-27B42DED4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01602" y="6295927"/>
              <a:ext cx="182880" cy="365760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E0E1DC0F-7153-7909-AA5A-4B8DB86A5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795201" y="5412717"/>
              <a:ext cx="182880" cy="365760"/>
            </a:xfrm>
            <a:prstGeom prst="rect">
              <a:avLst/>
            </a:prstGeom>
          </p:spPr>
        </p:pic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63C351B7-F5A0-2E05-55E6-538C95778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801780" y="5857392"/>
              <a:ext cx="182880" cy="365760"/>
            </a:xfrm>
            <a:prstGeom prst="rect">
              <a:avLst/>
            </a:prstGeom>
          </p:spPr>
        </p:pic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E4B544D9-4C61-7CF0-BD91-68D06F0C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801780" y="6288997"/>
              <a:ext cx="182880" cy="365760"/>
            </a:xfrm>
            <a:prstGeom prst="rect">
              <a:avLst/>
            </a:prstGeom>
          </p:spPr>
        </p:pic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C2045D28-6350-6F59-80C7-6E33C567C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27653" y="5412717"/>
              <a:ext cx="182880" cy="365760"/>
            </a:xfrm>
            <a:prstGeom prst="rect">
              <a:avLst/>
            </a:prstGeom>
          </p:spPr>
        </p:pic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51B86FC7-09D2-635A-CB08-6C7E80EBD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34232" y="5857392"/>
              <a:ext cx="182880" cy="365760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BAC2EA7D-8493-6F91-E9F4-12AFEA26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34232" y="6288997"/>
              <a:ext cx="182880" cy="365760"/>
            </a:xfrm>
            <a:prstGeom prst="rect">
              <a:avLst/>
            </a:prstGeom>
          </p:spPr>
        </p:pic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0F260CDD-C7A2-D0CB-9C1F-3F79D09B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1131" y="5412717"/>
              <a:ext cx="182880" cy="365760"/>
            </a:xfrm>
            <a:prstGeom prst="rect">
              <a:avLst/>
            </a:prstGeom>
          </p:spPr>
        </p:pic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0A13BFF3-681A-DDCD-7080-F5AE3DD9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7710" y="5857392"/>
              <a:ext cx="182880" cy="365760"/>
            </a:xfrm>
            <a:prstGeom prst="rect">
              <a:avLst/>
            </a:prstGeom>
          </p:spPr>
        </p:pic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66DF6BDD-311A-BA55-319A-B71DB1F19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7710" y="6288997"/>
              <a:ext cx="182880" cy="365760"/>
            </a:xfrm>
            <a:prstGeom prst="rect">
              <a:avLst/>
            </a:prstGeom>
          </p:spPr>
        </p:pic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E3694011-515F-80A6-281B-2A69C02CB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0858" y="5406468"/>
              <a:ext cx="182880" cy="365760"/>
            </a:xfrm>
            <a:prstGeom prst="rect">
              <a:avLst/>
            </a:prstGeom>
          </p:spPr>
        </p:pic>
        <p:pic>
          <p:nvPicPr>
            <p:cNvPr id="46" name="Picture 45" descr="Icon&#10;&#10;Description automatically generated">
              <a:extLst>
                <a:ext uri="{FF2B5EF4-FFF2-40B4-BE49-F238E27FC236}">
                  <a16:creationId xmlns:a16="http://schemas.microsoft.com/office/drawing/2014/main" id="{8E4AF18D-A258-2C5F-F0AD-D022BBD83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7437" y="5851143"/>
              <a:ext cx="182880" cy="365760"/>
            </a:xfrm>
            <a:prstGeom prst="rect">
              <a:avLst/>
            </a:prstGeom>
          </p:spPr>
        </p:pic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846EBC56-A52F-F990-B069-873E4A477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7437" y="6282748"/>
              <a:ext cx="182880" cy="36576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91334B-20FF-B333-41F5-0846DFFF905B}"/>
                </a:ext>
              </a:extLst>
            </p:cNvPr>
            <p:cNvSpPr/>
            <p:nvPr/>
          </p:nvSpPr>
          <p:spPr>
            <a:xfrm>
              <a:off x="7026544" y="5630620"/>
              <a:ext cx="1198051" cy="685800"/>
            </a:xfrm>
            <a:prstGeom prst="rect">
              <a:avLst/>
            </a:prstGeom>
            <a:solidFill>
              <a:srgbClr val="11786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Workspace</a:t>
              </a:r>
            </a:p>
          </p:txBody>
        </p:sp>
        <p:sp>
          <p:nvSpPr>
            <p:cNvPr id="49" name="Arrow: Right 45">
              <a:extLst>
                <a:ext uri="{FF2B5EF4-FFF2-40B4-BE49-F238E27FC236}">
                  <a16:creationId xmlns:a16="http://schemas.microsoft.com/office/drawing/2014/main" id="{ADAFC8ED-148D-9A38-9960-706057163083}"/>
                </a:ext>
              </a:extLst>
            </p:cNvPr>
            <p:cNvSpPr/>
            <p:nvPr/>
          </p:nvSpPr>
          <p:spPr>
            <a:xfrm>
              <a:off x="6488348" y="5864323"/>
              <a:ext cx="330201" cy="21839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Arrow: Right 46">
              <a:extLst>
                <a:ext uri="{FF2B5EF4-FFF2-40B4-BE49-F238E27FC236}">
                  <a16:creationId xmlns:a16="http://schemas.microsoft.com/office/drawing/2014/main" id="{258276F2-C863-5B62-C058-1D2C8318DA03}"/>
                </a:ext>
              </a:extLst>
            </p:cNvPr>
            <p:cNvSpPr/>
            <p:nvPr/>
          </p:nvSpPr>
          <p:spPr>
            <a:xfrm>
              <a:off x="8306879" y="5864323"/>
              <a:ext cx="330201" cy="21839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298621-7823-A25A-ED62-69E779F8A089}"/>
                </a:ext>
              </a:extLst>
            </p:cNvPr>
            <p:cNvSpPr txBox="1"/>
            <p:nvPr/>
          </p:nvSpPr>
          <p:spPr>
            <a:xfrm>
              <a:off x="5013496" y="5003477"/>
              <a:ext cx="2013048" cy="368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Developers/Creators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53A0CE-169B-093C-422B-8EF078292047}"/>
                </a:ext>
              </a:extLst>
            </p:cNvPr>
            <p:cNvSpPr txBox="1"/>
            <p:nvPr/>
          </p:nvSpPr>
          <p:spPr>
            <a:xfrm>
              <a:off x="8585218" y="4993799"/>
              <a:ext cx="1519975" cy="38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Consumers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12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AE06-C3FE-F591-C0A5-9BECF6ED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FABRIC COMPUTE CAPACITIES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74BA9-A4D6-9DDC-7476-F91943F48EEB}"/>
              </a:ext>
            </a:extLst>
          </p:cNvPr>
          <p:cNvSpPr/>
          <p:nvPr/>
        </p:nvSpPr>
        <p:spPr>
          <a:xfrm>
            <a:off x="0" y="1481184"/>
            <a:ext cx="12192000" cy="1463040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228FEF-EC38-AA62-07A4-691867A92BCB}"/>
              </a:ext>
            </a:extLst>
          </p:cNvPr>
          <p:cNvSpPr/>
          <p:nvPr/>
        </p:nvSpPr>
        <p:spPr>
          <a:xfrm>
            <a:off x="0" y="3269946"/>
            <a:ext cx="12192000" cy="1188720"/>
          </a:xfrm>
          <a:prstGeom prst="rect">
            <a:avLst/>
          </a:prstGeom>
          <a:solidFill>
            <a:srgbClr val="F4F4F4">
              <a:alpha val="72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24FB02-D37A-BB9A-063E-FF7DADD6993D}"/>
              </a:ext>
            </a:extLst>
          </p:cNvPr>
          <p:cNvSpPr/>
          <p:nvPr/>
        </p:nvSpPr>
        <p:spPr>
          <a:xfrm>
            <a:off x="0" y="4773309"/>
            <a:ext cx="12192000" cy="1463040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61CD35-571B-55EA-9400-16793D61AFC3}"/>
              </a:ext>
            </a:extLst>
          </p:cNvPr>
          <p:cNvSpPr/>
          <p:nvPr/>
        </p:nvSpPr>
        <p:spPr>
          <a:xfrm>
            <a:off x="0" y="1843926"/>
            <a:ext cx="146304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B4B"/>
                </a:solidFill>
                <a:effectLst/>
                <a:uLnTx/>
                <a:uFillTx/>
                <a:ea typeface="+mn-ea"/>
                <a:cs typeface="+mn-cs"/>
              </a:rPr>
              <a:t>Personal Computing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436A0-0718-65A3-58AB-B0CBD9091CDD}"/>
              </a:ext>
            </a:extLst>
          </p:cNvPr>
          <p:cNvSpPr/>
          <p:nvPr/>
        </p:nvSpPr>
        <p:spPr>
          <a:xfrm>
            <a:off x="0" y="5139069"/>
            <a:ext cx="146304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ea typeface="+mn-ea"/>
                <a:cs typeface="+mn-cs"/>
              </a:rPr>
              <a:t>Fabric Capacities</a:t>
            </a:r>
          </a:p>
        </p:txBody>
      </p:sp>
      <p:pic>
        <p:nvPicPr>
          <p:cNvPr id="1036" name="Picture 12" descr="Microsoft Surface Laptop Go 3 12.4&quot; - Intel i5, 8gb, 256GB,Platinum">
            <a:extLst>
              <a:ext uri="{FF2B5EF4-FFF2-40B4-BE49-F238E27FC236}">
                <a16:creationId xmlns:a16="http://schemas.microsoft.com/office/drawing/2014/main" id="{24532573-9659-C030-E17D-38D30A45C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10135" r="14609" b="5912"/>
          <a:stretch/>
        </p:blipFill>
        <p:spPr bwMode="auto">
          <a:xfrm>
            <a:off x="1908169" y="2991431"/>
            <a:ext cx="2427469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colorful squares with icons&#10;&#10;Description automatically generated">
            <a:extLst>
              <a:ext uri="{FF2B5EF4-FFF2-40B4-BE49-F238E27FC236}">
                <a16:creationId xmlns:a16="http://schemas.microsoft.com/office/drawing/2014/main" id="{3CDE0C23-A20B-6506-A37B-428801578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423" y="3041346"/>
            <a:ext cx="1906723" cy="1645920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534B0C-0CDD-4F9A-AF86-127D6893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274" y="3041346"/>
            <a:ext cx="2540833" cy="1645920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4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F4A56F-3A1E-53A4-41BC-38E55F390CC4}"/>
              </a:ext>
            </a:extLst>
          </p:cNvPr>
          <p:cNvGrpSpPr/>
          <p:nvPr/>
        </p:nvGrpSpPr>
        <p:grpSpPr>
          <a:xfrm>
            <a:off x="1409429" y="1495959"/>
            <a:ext cx="10616762" cy="1477328"/>
            <a:chOff x="1273632" y="1468612"/>
            <a:chExt cx="1061676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6963D5-E586-F784-DCCD-DA52E0062D25}"/>
                </a:ext>
              </a:extLst>
            </p:cNvPr>
            <p:cNvSpPr txBox="1"/>
            <p:nvPr/>
          </p:nvSpPr>
          <p:spPr>
            <a:xfrm>
              <a:off x="1273632" y="1468612"/>
              <a:ext cx="3429000" cy="147732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dirty="0"/>
                <a:t>When you purchase a PC, you choose the number of CPU cores.  The more CPU cores the more load the PC can handle.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BBAC93-5167-1B03-86D8-376351C8BAAA}"/>
                </a:ext>
              </a:extLst>
            </p:cNvPr>
            <p:cNvSpPr txBox="1"/>
            <p:nvPr/>
          </p:nvSpPr>
          <p:spPr>
            <a:xfrm>
              <a:off x="8461394" y="1607112"/>
              <a:ext cx="3429000" cy="120032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The total consumption of the CPU across all apps cannot exceed the number of cores.</a:t>
              </a:r>
              <a:r>
                <a:rPr lang="en-US" dirty="0"/>
                <a:t>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CPU overload causes throttling.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E79547-D17A-3260-D8A5-2291C82B33BB}"/>
                </a:ext>
              </a:extLst>
            </p:cNvPr>
            <p:cNvSpPr txBox="1"/>
            <p:nvPr/>
          </p:nvSpPr>
          <p:spPr>
            <a:xfrm>
              <a:off x="4867513" y="1607112"/>
              <a:ext cx="3429000" cy="120032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The CPU cores are dynamically shared across all applications with no need to pre-allocate by app.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917C97-550C-E9A6-6A23-57773F4F2AE0}"/>
              </a:ext>
            </a:extLst>
          </p:cNvPr>
          <p:cNvGrpSpPr/>
          <p:nvPr/>
        </p:nvGrpSpPr>
        <p:grpSpPr>
          <a:xfrm>
            <a:off x="1409429" y="4759021"/>
            <a:ext cx="10616762" cy="1477328"/>
            <a:chOff x="1273632" y="4840498"/>
            <a:chExt cx="10616762" cy="14773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3F4FEB-6241-7267-93EB-EE58CC14318B}"/>
                </a:ext>
              </a:extLst>
            </p:cNvPr>
            <p:cNvSpPr/>
            <p:nvPr/>
          </p:nvSpPr>
          <p:spPr>
            <a:xfrm>
              <a:off x="1273632" y="4840498"/>
              <a:ext cx="3424951" cy="147732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Fabric uses Capacities with “capacity units”. More CU’s means heavier compute loads are possible. Capacities can be scaled up/down as needed.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B64E52-116A-08FD-4F64-08C0A83E4329}"/>
                </a:ext>
              </a:extLst>
            </p:cNvPr>
            <p:cNvSpPr/>
            <p:nvPr/>
          </p:nvSpPr>
          <p:spPr>
            <a:xfrm>
              <a:off x="4865488" y="4978998"/>
              <a:ext cx="3429000" cy="120032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The capacity units are dynamically shared across all the Fabric workloads, with no pre-allocation necessary.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83E36A-01A5-E86D-202F-AF826D62D7BA}"/>
                </a:ext>
              </a:extLst>
            </p:cNvPr>
            <p:cNvSpPr/>
            <p:nvPr/>
          </p:nvSpPr>
          <p:spPr>
            <a:xfrm>
              <a:off x="8461394" y="4840498"/>
              <a:ext cx="3429000" cy="147732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The total consumption of the capacity across all the workloads cannot exceed the capacity units provisioned, or throttling will occur.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CAPACITIES</a:t>
            </a:r>
            <a:r>
              <a:rPr lang="en-US" dirty="0"/>
              <a:t> </a:t>
            </a:r>
            <a:r>
              <a:rPr lang="en-US" sz="3200" dirty="0"/>
              <a:t>ARE A SAAS RESOURCE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C71340-B870-4234-640B-C534C8212BCF}"/>
              </a:ext>
            </a:extLst>
          </p:cNvPr>
          <p:cNvGrpSpPr/>
          <p:nvPr/>
        </p:nvGrpSpPr>
        <p:grpSpPr>
          <a:xfrm>
            <a:off x="763740" y="1581341"/>
            <a:ext cx="10664520" cy="4457275"/>
            <a:chOff x="821627" y="1554180"/>
            <a:chExt cx="10664520" cy="44572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22751C-0E05-564C-E62B-521B0E14E818}"/>
                </a:ext>
              </a:extLst>
            </p:cNvPr>
            <p:cNvGrpSpPr/>
            <p:nvPr/>
          </p:nvGrpSpPr>
          <p:grpSpPr>
            <a:xfrm>
              <a:off x="821627" y="1554180"/>
              <a:ext cx="3395323" cy="4457275"/>
              <a:chOff x="615636" y="1575302"/>
              <a:chExt cx="3395323" cy="4457275"/>
            </a:xfrm>
          </p:grpSpPr>
          <p:sp>
            <p:nvSpPr>
              <p:cNvPr id="4" name="Rounded Rectangle 25">
                <a:extLst>
                  <a:ext uri="{FF2B5EF4-FFF2-40B4-BE49-F238E27FC236}">
                    <a16:creationId xmlns:a16="http://schemas.microsoft.com/office/drawing/2014/main" id="{27620C1D-7D8D-836F-974E-8BDB3BA5105B}"/>
                  </a:ext>
                </a:extLst>
              </p:cNvPr>
              <p:cNvSpPr/>
              <p:nvPr/>
            </p:nvSpPr>
            <p:spPr bwMode="auto">
              <a:xfrm>
                <a:off x="615637" y="2048878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756725-9FAD-839A-E2B5-AB8A81748AA4}"/>
                  </a:ext>
                </a:extLst>
              </p:cNvPr>
              <p:cNvSpPr txBox="1"/>
              <p:nvPr/>
            </p:nvSpPr>
            <p:spPr>
              <a:xfrm>
                <a:off x="743215" y="2494742"/>
                <a:ext cx="31089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Capacities are a self-managed system that alleviates day-to-day or hour-to-hour resource management by admins.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Providing complete transparency into the usage of the capacities at any grain: projects/workspaces, artifacts, queries, users and jobs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8BEB96-2943-E6C9-8A0D-0B7BE7641746}"/>
                  </a:ext>
                </a:extLst>
              </p:cNvPr>
              <p:cNvSpPr/>
              <p:nvPr/>
            </p:nvSpPr>
            <p:spPr>
              <a:xfrm>
                <a:off x="615636" y="1575302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Always On </a:t>
                </a:r>
              </a:p>
              <a:p>
                <a:pPr algn="ctr"/>
                <a:r>
                  <a:rPr lang="en-US" b="1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Auto-pilot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8280A4-D6A0-FEEB-DA2D-4E39E44DF2D1}"/>
                </a:ext>
              </a:extLst>
            </p:cNvPr>
            <p:cNvGrpSpPr/>
            <p:nvPr/>
          </p:nvGrpSpPr>
          <p:grpSpPr>
            <a:xfrm>
              <a:off x="4456225" y="1554181"/>
              <a:ext cx="3395323" cy="4457273"/>
              <a:chOff x="4256449" y="1575304"/>
              <a:chExt cx="3395323" cy="4457273"/>
            </a:xfrm>
          </p:grpSpPr>
          <p:sp>
            <p:nvSpPr>
              <p:cNvPr id="5" name="Rounded Rectangle 25">
                <a:extLst>
                  <a:ext uri="{FF2B5EF4-FFF2-40B4-BE49-F238E27FC236}">
                    <a16:creationId xmlns:a16="http://schemas.microsoft.com/office/drawing/2014/main" id="{E94E7258-BE5D-F433-40FD-B45D89B025E2}"/>
                  </a:ext>
                </a:extLst>
              </p:cNvPr>
              <p:cNvSpPr/>
              <p:nvPr/>
            </p:nvSpPr>
            <p:spPr bwMode="auto">
              <a:xfrm>
                <a:off x="4256450" y="2048878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705E4A1-B007-0C63-B51B-2B6D690A85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4422" y="2497758"/>
                <a:ext cx="3108960" cy="341330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Arial"/>
                  <a:buNone/>
                </a:pPr>
                <a:r>
                  <a:rPr lang="en-US" sz="1800" dirty="0"/>
                  <a:t>Large jobs can be scheduled at any time without impacting any other jobs running</a:t>
                </a:r>
              </a:p>
              <a:p>
                <a:pPr marL="0" indent="0">
                  <a:lnSpc>
                    <a:spcPct val="110000"/>
                  </a:lnSpc>
                  <a:buFont typeface="Arial"/>
                  <a:buNone/>
                </a:pPr>
                <a:r>
                  <a:rPr lang="en-US" sz="1800" b="1" i="1" dirty="0">
                    <a:solidFill>
                      <a:srgbClr val="002B4B"/>
                    </a:solidFill>
                  </a:rPr>
                  <a:t>Smoothing</a:t>
                </a:r>
                <a:r>
                  <a:rPr lang="en-US" sz="1800" dirty="0"/>
                  <a:t> automatically prevents spikey loads from creating temporal overload of the system – thereby you are purchasing for average load vs. max load.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188117-2C83-54BF-5599-81ED6298037F}"/>
                  </a:ext>
                </a:extLst>
              </p:cNvPr>
              <p:cNvSpPr/>
              <p:nvPr/>
            </p:nvSpPr>
            <p:spPr>
              <a:xfrm>
                <a:off x="4256449" y="1575304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Eliminate Workload Management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A755B3-4CDF-1A9A-E8AA-3DD0EA7934CC}"/>
                </a:ext>
              </a:extLst>
            </p:cNvPr>
            <p:cNvGrpSpPr/>
            <p:nvPr/>
          </p:nvGrpSpPr>
          <p:grpSpPr>
            <a:xfrm>
              <a:off x="8090824" y="1554180"/>
              <a:ext cx="3395323" cy="4457274"/>
              <a:chOff x="7884833" y="1575302"/>
              <a:chExt cx="3395323" cy="4457274"/>
            </a:xfrm>
          </p:grpSpPr>
          <p:sp>
            <p:nvSpPr>
              <p:cNvPr id="6" name="Rounded Rectangle 25">
                <a:extLst>
                  <a:ext uri="{FF2B5EF4-FFF2-40B4-BE49-F238E27FC236}">
                    <a16:creationId xmlns:a16="http://schemas.microsoft.com/office/drawing/2014/main" id="{9161A3FD-52A4-8458-E521-03E2ECA3D264}"/>
                  </a:ext>
                </a:extLst>
              </p:cNvPr>
              <p:cNvSpPr/>
              <p:nvPr/>
            </p:nvSpPr>
            <p:spPr bwMode="auto">
              <a:xfrm>
                <a:off x="7884834" y="2048877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AD511-3492-4620-9F47-8749F467598B}"/>
                  </a:ext>
                </a:extLst>
              </p:cNvPr>
              <p:cNvSpPr txBox="1"/>
              <p:nvPr/>
            </p:nvSpPr>
            <p:spPr>
              <a:xfrm>
                <a:off x="8028014" y="2494742"/>
                <a:ext cx="3108960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B4B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Bursting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allows all jobs and queries to always run at peak performance regardless of any other compute activity happening on the capacity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B4B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Auto scale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can automatically adjust the compute units provisioned to the capacity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07023DE-018D-5CB9-ABF7-0B1B45481385}"/>
                  </a:ext>
                </a:extLst>
              </p:cNvPr>
              <p:cNvSpPr/>
              <p:nvPr/>
            </p:nvSpPr>
            <p:spPr>
              <a:xfrm>
                <a:off x="7884833" y="1575302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Always Peak </a:t>
                </a:r>
              </a:p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4893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VS POWER BI PREMIUM </a:t>
            </a:r>
            <a:r>
              <a:rPr lang="en-US" b="1" dirty="0"/>
              <a:t>CAPACITY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04112A-1E61-C40C-9036-13F42766115D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AC338-6061-5C3C-1BA6-F2F504DCEC33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CFE38-C25F-4ACC-BC78-F46221DCFAB2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78C25F-97BA-D820-318F-7C6ABF8DC64E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3140751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Capacity usage in Fabric is almost identical to capacity usage in Power BI Premium Per Capacity (PPC)</a:t>
            </a:r>
            <a:endParaRPr lang="en-US" sz="18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6A116A3-77E0-838D-E0A7-7DA4928537E4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3140751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If you currently have PPC, such as P1, you can begin using Fabric today</a:t>
            </a:r>
            <a:endParaRPr lang="en-US" sz="180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1F6395F-6943-2198-CBC7-0F0605F506CF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3140751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However, with Fabric comes the introduction of a new license type, the F SKU</a:t>
            </a:r>
            <a:endParaRPr lang="en-US" sz="1800" dirty="0"/>
          </a:p>
        </p:txBody>
      </p:sp>
      <p:sp>
        <p:nvSpPr>
          <p:cNvPr id="22" name="Rounded Rectangle 25">
            <a:extLst>
              <a:ext uri="{FF2B5EF4-FFF2-40B4-BE49-F238E27FC236}">
                <a16:creationId xmlns:a16="http://schemas.microsoft.com/office/drawing/2014/main" id="{5F0F91EA-3086-FC37-72EC-C66C623AF58D}"/>
              </a:ext>
            </a:extLst>
          </p:cNvPr>
          <p:cNvSpPr/>
          <p:nvPr/>
        </p:nvSpPr>
        <p:spPr bwMode="auto">
          <a:xfrm>
            <a:off x="3516289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650851-ECCC-B0A1-6F29-CE132FC57A2D}"/>
              </a:ext>
            </a:extLst>
          </p:cNvPr>
          <p:cNvSpPr txBox="1"/>
          <p:nvPr/>
        </p:nvSpPr>
        <p:spPr>
          <a:xfrm>
            <a:off x="3543029" y="2722597"/>
            <a:ext cx="19290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$10.00 USD</a:t>
            </a:r>
          </a:p>
          <a:p>
            <a:pPr algn="l"/>
            <a:r>
              <a:rPr lang="en-US" sz="1400" dirty="0"/>
              <a:t>user/month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Access Power BI reports shared with you and publish your own for an even bigger impact.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FD83DE-60BD-01B8-17A4-9E6E8705EFBF}"/>
              </a:ext>
            </a:extLst>
          </p:cNvPr>
          <p:cNvSpPr/>
          <p:nvPr/>
        </p:nvSpPr>
        <p:spPr>
          <a:xfrm>
            <a:off x="3513552" y="1699562"/>
            <a:ext cx="2055839" cy="844387"/>
          </a:xfrm>
          <a:prstGeom prst="rect">
            <a:avLst/>
          </a:prstGeom>
          <a:solidFill>
            <a:srgbClr val="003E6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FFFFFF"/>
                </a:solidFill>
                <a:cs typeface="Segoe UI" panose="020B0502040204020203" pitchFamily="34" charset="0"/>
              </a:rPr>
              <a:t>Power BI Pro</a:t>
            </a:r>
          </a:p>
        </p:txBody>
      </p:sp>
      <p:sp>
        <p:nvSpPr>
          <p:cNvPr id="25" name="Rounded Rectangle 25">
            <a:extLst>
              <a:ext uri="{FF2B5EF4-FFF2-40B4-BE49-F238E27FC236}">
                <a16:creationId xmlns:a16="http://schemas.microsoft.com/office/drawing/2014/main" id="{9239D81D-1150-DD1E-3B31-B41DAA096A0D}"/>
              </a:ext>
            </a:extLst>
          </p:cNvPr>
          <p:cNvSpPr/>
          <p:nvPr/>
        </p:nvSpPr>
        <p:spPr bwMode="auto">
          <a:xfrm>
            <a:off x="5663821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D2783-8401-BA55-39F2-6C54042A83D4}"/>
              </a:ext>
            </a:extLst>
          </p:cNvPr>
          <p:cNvSpPr txBox="1"/>
          <p:nvPr/>
        </p:nvSpPr>
        <p:spPr>
          <a:xfrm>
            <a:off x="5690561" y="2722597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$4,995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(P1)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950022-087F-4489-78C3-7BFD4F7D9892}"/>
              </a:ext>
            </a:extLst>
          </p:cNvPr>
          <p:cNvSpPr/>
          <p:nvPr/>
        </p:nvSpPr>
        <p:spPr>
          <a:xfrm>
            <a:off x="5661084" y="1699562"/>
            <a:ext cx="2062983" cy="844387"/>
          </a:xfrm>
          <a:prstGeom prst="rect">
            <a:avLst/>
          </a:prstGeom>
          <a:solidFill>
            <a:srgbClr val="003E6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FFFFFF"/>
                </a:solidFill>
                <a:cs typeface="Segoe UI" panose="020B0502040204020203" pitchFamily="34" charset="0"/>
              </a:rPr>
              <a:t>Power BI Premium</a:t>
            </a:r>
          </a:p>
        </p:txBody>
      </p: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111061FB-2274-E74A-0FCE-7BF6061CB4D0}"/>
              </a:ext>
            </a:extLst>
          </p:cNvPr>
          <p:cNvSpPr/>
          <p:nvPr/>
        </p:nvSpPr>
        <p:spPr bwMode="auto">
          <a:xfrm>
            <a:off x="7814090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DD2977-5DD7-89D2-B8E5-82A5BE354C1C}"/>
              </a:ext>
            </a:extLst>
          </p:cNvPr>
          <p:cNvSpPr txBox="1"/>
          <p:nvPr/>
        </p:nvSpPr>
        <p:spPr>
          <a:xfrm>
            <a:off x="7840830" y="2722597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$8,409.60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(F64)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D61D70-D9A3-6B8F-0A5E-1E720FB4B761}"/>
              </a:ext>
            </a:extLst>
          </p:cNvPr>
          <p:cNvSpPr/>
          <p:nvPr/>
        </p:nvSpPr>
        <p:spPr>
          <a:xfrm>
            <a:off x="7811353" y="1699562"/>
            <a:ext cx="2062983" cy="844387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(pay-as-you-go)</a:t>
            </a:r>
          </a:p>
        </p:txBody>
      </p:sp>
      <p:sp>
        <p:nvSpPr>
          <p:cNvPr id="31" name="Rounded Rectangle 25">
            <a:extLst>
              <a:ext uri="{FF2B5EF4-FFF2-40B4-BE49-F238E27FC236}">
                <a16:creationId xmlns:a16="http://schemas.microsoft.com/office/drawing/2014/main" id="{814DEBCD-20F3-9FA8-8803-D6B06C9163C5}"/>
              </a:ext>
            </a:extLst>
          </p:cNvPr>
          <p:cNvSpPr/>
          <p:nvPr/>
        </p:nvSpPr>
        <p:spPr bwMode="auto">
          <a:xfrm>
            <a:off x="9973064" y="1713247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573FE7-0E2F-B866-B2A3-BE2511E7D916}"/>
              </a:ext>
            </a:extLst>
          </p:cNvPr>
          <p:cNvSpPr txBox="1"/>
          <p:nvPr/>
        </p:nvSpPr>
        <p:spPr>
          <a:xfrm>
            <a:off x="9999804" y="2723948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$5,000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(F64)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0383B-7D05-CE03-0E01-42EB102B0532}"/>
              </a:ext>
            </a:extLst>
          </p:cNvPr>
          <p:cNvSpPr/>
          <p:nvPr/>
        </p:nvSpPr>
        <p:spPr>
          <a:xfrm>
            <a:off x="9970327" y="1700913"/>
            <a:ext cx="2062983" cy="844387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(reserved instance)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899C1D-FA25-32AF-5C6E-A7C7E1719E8C}"/>
              </a:ext>
            </a:extLst>
          </p:cNvPr>
          <p:cNvSpPr txBox="1"/>
          <p:nvPr/>
        </p:nvSpPr>
        <p:spPr>
          <a:xfrm>
            <a:off x="3571636" y="4356208"/>
            <a:ext cx="1929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Publish and share Power BI reports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Included in </a:t>
            </a: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365 E5</a:t>
            </a:r>
            <a:r>
              <a:rPr lang="en-US" sz="1200" dirty="0"/>
              <a:t> and 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365 E5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CACE9-601D-60FA-D846-1292AADB011D}"/>
              </a:ext>
            </a:extLst>
          </p:cNvPr>
          <p:cNvSpPr txBox="1"/>
          <p:nvPr/>
        </p:nvSpPr>
        <p:spPr>
          <a:xfrm>
            <a:off x="5727196" y="4361274"/>
            <a:ext cx="1929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Includes all features from Pro and Premium Per User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Grants access to the rest of the Fabric workloads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094A62-05C5-9277-007C-81119E8F1C21}"/>
              </a:ext>
            </a:extLst>
          </p:cNvPr>
          <p:cNvSpPr txBox="1"/>
          <p:nvPr/>
        </p:nvSpPr>
        <p:spPr>
          <a:xfrm>
            <a:off x="7840830" y="4361274"/>
            <a:ext cx="19264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Dynamically scale up or down and pause capacity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Microsoft Azure Consumption Commitment (MACC) eligible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05FFD8-8362-5AFC-8E89-5AA9857F6E25}"/>
              </a:ext>
            </a:extLst>
          </p:cNvPr>
          <p:cNvSpPr txBox="1"/>
          <p:nvPr/>
        </p:nvSpPr>
        <p:spPr>
          <a:xfrm>
            <a:off x="9999804" y="4335156"/>
            <a:ext cx="1929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Annual purchase, saving 40.5% over pay-as-you-go prices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Microsoft Azure Consumption Commitment eligible</a:t>
            </a:r>
          </a:p>
        </p:txBody>
      </p:sp>
    </p:spTree>
    <p:extLst>
      <p:ext uri="{BB962C8B-B14F-4D97-AF65-F5344CB8AC3E}">
        <p14:creationId xmlns:p14="http://schemas.microsoft.com/office/powerpoint/2010/main" val="4147610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VS POWER BI PREMIUM </a:t>
            </a:r>
            <a:r>
              <a:rPr lang="en-US" b="1" dirty="0"/>
              <a:t>CAPACITY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054A02-DF52-E08A-3164-8A3C777A4B26}"/>
              </a:ext>
            </a:extLst>
          </p:cNvPr>
          <p:cNvSpPr/>
          <p:nvPr/>
        </p:nvSpPr>
        <p:spPr>
          <a:xfrm>
            <a:off x="6741459" y="2091471"/>
            <a:ext cx="4746438" cy="2484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E39759-FA45-E145-4C3C-6FF9F45831A4}"/>
              </a:ext>
            </a:extLst>
          </p:cNvPr>
          <p:cNvSpPr/>
          <p:nvPr/>
        </p:nvSpPr>
        <p:spPr>
          <a:xfrm>
            <a:off x="704103" y="2076548"/>
            <a:ext cx="4746438" cy="2484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C8B075-86D0-34F2-E1B5-D00ED7CD78B2}"/>
              </a:ext>
            </a:extLst>
          </p:cNvPr>
          <p:cNvSpPr/>
          <p:nvPr/>
        </p:nvSpPr>
        <p:spPr>
          <a:xfrm>
            <a:off x="-1" y="1586316"/>
            <a:ext cx="6096002" cy="490231"/>
          </a:xfrm>
          <a:prstGeom prst="rect">
            <a:avLst/>
          </a:prstGeom>
          <a:solidFill>
            <a:srgbClr val="003E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Power BI Premium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E7E878-4CA3-365B-7949-7F262EE84EDE}"/>
              </a:ext>
            </a:extLst>
          </p:cNvPr>
          <p:cNvSpPr/>
          <p:nvPr/>
        </p:nvSpPr>
        <p:spPr>
          <a:xfrm>
            <a:off x="6096000" y="1586316"/>
            <a:ext cx="6096002" cy="490231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1FC7C29-C648-B851-6739-1DD1F61FF8C6}"/>
              </a:ext>
            </a:extLst>
          </p:cNvPr>
          <p:cNvSpPr txBox="1">
            <a:spLocks/>
          </p:cNvSpPr>
          <p:nvPr/>
        </p:nvSpPr>
        <p:spPr>
          <a:xfrm>
            <a:off x="745602" y="2155502"/>
            <a:ext cx="4663440" cy="2326149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License is provisioned through Microsoft Office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The smallest provisioned capacity provides 64 capacity units (CU)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Power BI Premium SKUs cannot be paused but can be scaled through Office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EB7D4EA-F965-FE00-26F2-8935EFA4EACB}"/>
              </a:ext>
            </a:extLst>
          </p:cNvPr>
          <p:cNvSpPr txBox="1">
            <a:spLocks/>
          </p:cNvSpPr>
          <p:nvPr/>
        </p:nvSpPr>
        <p:spPr>
          <a:xfrm>
            <a:off x="6782958" y="2170425"/>
            <a:ext cx="4663440" cy="2326149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Fabric capacity is provisioned through the Azure Portal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The smallest provisioned capacity provides 2 capacity units (CU)</a:t>
            </a:r>
          </a:p>
          <a:p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Fabric capacity can be paused, resumed, and scaled via Azure portal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F4943F-B146-ECC8-8C71-FD24F134AD27}"/>
              </a:ext>
            </a:extLst>
          </p:cNvPr>
          <p:cNvSpPr/>
          <p:nvPr/>
        </p:nvSpPr>
        <p:spPr>
          <a:xfrm>
            <a:off x="5524500" y="1318068"/>
            <a:ext cx="1143000" cy="1143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9FA5CA-C78E-DDA5-9789-D9F0012D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903" y="4617493"/>
            <a:ext cx="9056194" cy="16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60DA5-7DCB-F110-4602-2B6067B3B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WORKING WITH THE FABRIC LAKEHOUSE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77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754DA-C534-CE97-06B2-339182FE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 LAKEHOUSE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CACD8-4CA5-0F1A-504B-5547ED194549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5A694-FC00-4A94-3041-2A1985E22607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B5A13-5EBD-A92D-7381-9B7E6AC517D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9F4BF4-AE9B-1EA8-4208-67B7339FFCD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5C9345-0E99-AADF-CDDF-7156EC2F688B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AFC96ED5-662D-834C-6F39-5C0197A6E027}"/>
              </a:ext>
            </a:extLst>
          </p:cNvPr>
          <p:cNvSpPr txBox="1">
            <a:spLocks/>
          </p:cNvSpPr>
          <p:nvPr/>
        </p:nvSpPr>
        <p:spPr>
          <a:xfrm>
            <a:off x="320041" y="1676400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Data platform designed to store, manage, and analyze both structured and unstructured data</a:t>
            </a:r>
            <a:endParaRPr lang="en-US" sz="1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B06C921-77F0-563E-A83B-8693DF42FFFB}"/>
              </a:ext>
            </a:extLst>
          </p:cNvPr>
          <p:cNvSpPr txBox="1">
            <a:spLocks/>
          </p:cNvSpPr>
          <p:nvPr/>
        </p:nvSpPr>
        <p:spPr>
          <a:xfrm>
            <a:off x="320040" y="2855877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Appears as a database built on a data lake using Delta tables</a:t>
            </a:r>
            <a:endParaRPr lang="en-US" sz="1800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159D68B-B381-57AD-0757-98C8F53D6924}"/>
              </a:ext>
            </a:extLst>
          </p:cNvPr>
          <p:cNvSpPr txBox="1">
            <a:spLocks/>
          </p:cNvSpPr>
          <p:nvPr/>
        </p:nvSpPr>
        <p:spPr>
          <a:xfrm>
            <a:off x="320040" y="4046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Merges SQL-based analytics of a data warehouse with a data lake's scalability and flexibility</a:t>
            </a:r>
            <a:endParaRPr lang="en-US" sz="1800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7A88B914-8ECF-6E59-8EB1-C83B04D59EFC}"/>
              </a:ext>
            </a:extLst>
          </p:cNvPr>
          <p:cNvSpPr txBox="1">
            <a:spLocks/>
          </p:cNvSpPr>
          <p:nvPr/>
        </p:nvSpPr>
        <p:spPr>
          <a:xfrm>
            <a:off x="320040" y="5234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Stores all data formats and can be used with various analytics tools as well as programming languages</a:t>
            </a:r>
            <a:endParaRPr lang="en-US" sz="1800" dirty="0"/>
          </a:p>
        </p:txBody>
      </p:sp>
      <p:pic>
        <p:nvPicPr>
          <p:cNvPr id="24" name="Picture 23" descr="A diagram of a house&#10;&#10;Description automatically generated">
            <a:extLst>
              <a:ext uri="{FF2B5EF4-FFF2-40B4-BE49-F238E27FC236}">
                <a16:creationId xmlns:a16="http://schemas.microsoft.com/office/drawing/2014/main" id="{C4DD7D67-8ADA-98D5-17C2-029C971E3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"/>
          <a:stretch/>
        </p:blipFill>
        <p:spPr>
          <a:xfrm>
            <a:off x="5873822" y="2127236"/>
            <a:ext cx="5998137" cy="3346827"/>
          </a:xfrm>
          <a:prstGeom prst="roundRect">
            <a:avLst>
              <a:gd name="adj" fmla="val 3642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703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754DA-C534-CE97-06B2-339182FE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AND NAVIGATING THE LAKEHOUSE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CACD8-4CA5-0F1A-504B-5547ED194549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5A694-FC00-4A94-3041-2A1985E22607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B5A13-5EBD-A92D-7381-9B7E6AC517D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9F4BF4-AE9B-1EA8-4208-67B7339FFCD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5C9345-0E99-AADF-CDDF-7156EC2F688B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339A305-6D97-3995-6058-344CDDDCE7A4}"/>
              </a:ext>
            </a:extLst>
          </p:cNvPr>
          <p:cNvSpPr txBox="1">
            <a:spLocks/>
          </p:cNvSpPr>
          <p:nvPr/>
        </p:nvSpPr>
        <p:spPr>
          <a:xfrm>
            <a:off x="320041" y="1676400"/>
            <a:ext cx="5427618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/>
              <a:t>Each Lakehouse in a Fabric-enabled workspace consists of three main elements:</a:t>
            </a:r>
            <a:endParaRPr lang="en-US" sz="1800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9AB450C-D278-9501-B035-8AA5C95A0C90}"/>
              </a:ext>
            </a:extLst>
          </p:cNvPr>
          <p:cNvSpPr txBox="1">
            <a:spLocks/>
          </p:cNvSpPr>
          <p:nvPr/>
        </p:nvSpPr>
        <p:spPr>
          <a:xfrm>
            <a:off x="320040" y="2855877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Lakehouse</a:t>
            </a:r>
            <a:r>
              <a:rPr lang="en-US" sz="1800" b="1" dirty="0"/>
              <a:t>: </a:t>
            </a:r>
            <a:r>
              <a:rPr lang="en-US" sz="1800" dirty="0"/>
              <a:t>Storage and metadata section used to engage files, folders, and tables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0F0506F-BA55-8DD2-5578-014E73279A8B}"/>
              </a:ext>
            </a:extLst>
          </p:cNvPr>
          <p:cNvSpPr txBox="1">
            <a:spLocks/>
          </p:cNvSpPr>
          <p:nvPr/>
        </p:nvSpPr>
        <p:spPr>
          <a:xfrm>
            <a:off x="320040" y="4046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Semantic Model (default)</a:t>
            </a:r>
            <a:r>
              <a:rPr lang="en-US" sz="1800" b="1" dirty="0"/>
              <a:t>: </a:t>
            </a:r>
            <a:r>
              <a:rPr lang="en-US" sz="1800" dirty="0"/>
              <a:t>Auto-generated data model derived from the tables in the Lakehouse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5ABE968B-EAD2-8928-ECBC-2894EE58B682}"/>
              </a:ext>
            </a:extLst>
          </p:cNvPr>
          <p:cNvSpPr txBox="1">
            <a:spLocks/>
          </p:cNvSpPr>
          <p:nvPr/>
        </p:nvSpPr>
        <p:spPr>
          <a:xfrm>
            <a:off x="320040" y="5234328"/>
            <a:ext cx="5427618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SQL Analytics Endpoint</a:t>
            </a:r>
            <a:r>
              <a:rPr lang="en-US" sz="1800" b="1" dirty="0"/>
              <a:t>: </a:t>
            </a:r>
            <a:r>
              <a:rPr lang="en-US" sz="1800" dirty="0"/>
              <a:t>Provides a read-only SQL interface, allowing users to connect and query data using T-SQL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4ABA27-04C6-0A3A-2407-4C91AD199C17}"/>
              </a:ext>
            </a:extLst>
          </p:cNvPr>
          <p:cNvGrpSpPr/>
          <p:nvPr/>
        </p:nvGrpSpPr>
        <p:grpSpPr>
          <a:xfrm>
            <a:off x="5957853" y="1741715"/>
            <a:ext cx="6089904" cy="1969206"/>
            <a:chOff x="5957853" y="1741715"/>
            <a:chExt cx="6089904" cy="1969206"/>
          </a:xfrm>
        </p:grpSpPr>
        <p:sp>
          <p:nvSpPr>
            <p:cNvPr id="7" name="Rounded Rectangle 8">
              <a:extLst>
                <a:ext uri="{FF2B5EF4-FFF2-40B4-BE49-F238E27FC236}">
                  <a16:creationId xmlns:a16="http://schemas.microsoft.com/office/drawing/2014/main" id="{EE9A7F9D-C6CE-B89F-E87E-7DD5E18AA336}"/>
                </a:ext>
              </a:extLst>
            </p:cNvPr>
            <p:cNvSpPr/>
            <p:nvPr/>
          </p:nvSpPr>
          <p:spPr bwMode="auto">
            <a:xfrm>
              <a:off x="5957853" y="1741715"/>
              <a:ext cx="6089904" cy="1969206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920591-16B7-830E-D83D-43B15A853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6598" y="1830952"/>
              <a:ext cx="5912414" cy="1790731"/>
            </a:xfrm>
            <a:prstGeom prst="roundRect">
              <a:avLst>
                <a:gd name="adj" fmla="val 2842"/>
              </a:avLst>
            </a:prstGeom>
            <a:ln>
              <a:noFill/>
            </a:ln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C161F4-4732-DEF2-D206-7393D7F7BA84}"/>
              </a:ext>
            </a:extLst>
          </p:cNvPr>
          <p:cNvGrpSpPr/>
          <p:nvPr/>
        </p:nvGrpSpPr>
        <p:grpSpPr>
          <a:xfrm>
            <a:off x="6131589" y="4083247"/>
            <a:ext cx="5742432" cy="1969206"/>
            <a:chOff x="6067698" y="4083247"/>
            <a:chExt cx="5742432" cy="1969206"/>
          </a:xfrm>
        </p:grpSpPr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A0DFD328-16D1-DED5-E72C-F07B73BCDB8A}"/>
                </a:ext>
              </a:extLst>
            </p:cNvPr>
            <p:cNvSpPr/>
            <p:nvPr/>
          </p:nvSpPr>
          <p:spPr bwMode="auto">
            <a:xfrm>
              <a:off x="6067698" y="4083247"/>
              <a:ext cx="5742432" cy="1969206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F08284-884F-328B-80A4-C0E5FDBE1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184" y="4190962"/>
              <a:ext cx="5545460" cy="1753777"/>
            </a:xfrm>
            <a:prstGeom prst="roundRect">
              <a:avLst>
                <a:gd name="adj" fmla="val 2559"/>
              </a:avLst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94153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2C76-FA88-1991-98DD-C31F0B0C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LAKEHOUSE EXPLORER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6027B4-6F92-0D8C-E021-1FEFAA8A0A47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7702E-B256-6B2D-03D3-D930403F7B6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9A4F6F-FCD6-447B-0655-2D7EAA598C64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AEB50EE-6C7F-672B-3474-2E1B117AFA24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47757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Allows for loading, browsing, and previewing data elements within the Lakehouse</a:t>
            </a:r>
            <a:endParaRPr lang="en-US" sz="18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D1A81E2-F499-784D-2C7A-4FA13DC4528E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47757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dirty="0">
                <a:solidFill>
                  <a:srgbClr val="002B4B"/>
                </a:solidFill>
              </a:rPr>
              <a:t>Lakehouse Explorer</a:t>
            </a:r>
            <a:r>
              <a:rPr lang="en-US" sz="1800" b="1" dirty="0"/>
              <a:t>: </a:t>
            </a:r>
            <a:r>
              <a:rPr lang="en-US" sz="1800" dirty="0"/>
              <a:t>Provides a preview of tables and files in the </a:t>
            </a:r>
            <a:r>
              <a:rPr lang="en-US" sz="1800" dirty="0" err="1"/>
              <a:t>lakehouse</a:t>
            </a:r>
            <a:endParaRPr lang="en-US" sz="180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4CD93FE-0DDC-35CA-AAA2-5BF04F676C78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4775782" cy="1079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dirty="0">
                <a:solidFill>
                  <a:srgbClr val="002B4B"/>
                </a:solidFill>
                <a:latin typeface="+mn-lt"/>
              </a:rPr>
              <a:t>Ribbon</a:t>
            </a:r>
            <a:r>
              <a:rPr lang="en-US" sz="1800" b="1" dirty="0">
                <a:latin typeface="+mn-lt"/>
              </a:rPr>
              <a:t>: </a:t>
            </a:r>
            <a:r>
              <a:rPr lang="en-US" sz="1800" dirty="0">
                <a:latin typeface="+mn-lt"/>
              </a:rPr>
              <a:t>Enables creation of notebooks and semantic models as well as the capture new data using shortcuts, dataflow gen2, pipelines, and event streams</a:t>
            </a:r>
          </a:p>
        </p:txBody>
      </p:sp>
      <p:sp>
        <p:nvSpPr>
          <p:cNvPr id="11" name="!!Lake">
            <a:extLst>
              <a:ext uri="{FF2B5EF4-FFF2-40B4-BE49-F238E27FC236}">
                <a16:creationId xmlns:a16="http://schemas.microsoft.com/office/drawing/2014/main" id="{3D2B0B61-ED42-C3D5-B663-C8EA5D62DCC0}"/>
              </a:ext>
            </a:extLst>
          </p:cNvPr>
          <p:cNvSpPr/>
          <p:nvPr/>
        </p:nvSpPr>
        <p:spPr bwMode="auto">
          <a:xfrm>
            <a:off x="5436208" y="2107034"/>
            <a:ext cx="6583680" cy="3291840"/>
          </a:xfrm>
          <a:prstGeom prst="roundRect">
            <a:avLst>
              <a:gd name="adj" fmla="val 2246"/>
            </a:avLst>
          </a:prstGeom>
          <a:solidFill>
            <a:schemeClr val="bg1"/>
          </a:solidFill>
          <a:ln>
            <a:noFill/>
          </a:ln>
          <a:effectLst>
            <a:outerShdw blurRad="288671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2" name="Picture 2" descr="Gif of overall lakehouse experience.">
            <a:extLst>
              <a:ext uri="{FF2B5EF4-FFF2-40B4-BE49-F238E27FC236}">
                <a16:creationId xmlns:a16="http://schemas.microsoft.com/office/drawing/2014/main" id="{76AF2492-D449-8FA2-B975-9ECBFC639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998"/>
          <a:stretch/>
        </p:blipFill>
        <p:spPr bwMode="auto">
          <a:xfrm>
            <a:off x="5597538" y="2272419"/>
            <a:ext cx="6261019" cy="2961069"/>
          </a:xfrm>
          <a:prstGeom prst="roundRect">
            <a:avLst>
              <a:gd name="adj" fmla="val 1460"/>
            </a:avLst>
          </a:prstGeom>
          <a:ln w="38100">
            <a:solidFill>
              <a:srgbClr val="F5F5F4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25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60DA5-7DCB-F110-4602-2B6067B3B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TRANSFORMING AND ANALYZING DATA IN FABRIC LAKEHOUSE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5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7AE1D732-BB73-3F08-4A48-93767FB5B5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440821"/>
                  </p:ext>
                </p:extLst>
              </p:nvPr>
            </p:nvGraphicFramePr>
            <p:xfrm>
              <a:off x="0" y="-1"/>
              <a:ext cx="12192000" cy="635776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7AE1D732-BB73-3F08-4A48-93767FB5B5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-1"/>
                <a:ext cx="12192000" cy="63577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037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4493-3CCA-B806-BD42-FD0B8C40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PATTERNS WITH LAKEHOUSE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1183BA-5CAE-8D3F-B4E8-3BF0F908C52A}"/>
              </a:ext>
            </a:extLst>
          </p:cNvPr>
          <p:cNvGrpSpPr/>
          <p:nvPr/>
        </p:nvGrpSpPr>
        <p:grpSpPr>
          <a:xfrm>
            <a:off x="384348" y="1574592"/>
            <a:ext cx="11423303" cy="4485145"/>
            <a:chOff x="432901" y="1574592"/>
            <a:chExt cx="11423303" cy="448514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7A26F6-A8A7-FF5C-54B0-FEDEAE203E2A}"/>
                </a:ext>
              </a:extLst>
            </p:cNvPr>
            <p:cNvSpPr/>
            <p:nvPr/>
          </p:nvSpPr>
          <p:spPr>
            <a:xfrm>
              <a:off x="432901" y="2272055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C09713-B043-CD08-E8C3-F080599C7104}"/>
                </a:ext>
              </a:extLst>
            </p:cNvPr>
            <p:cNvSpPr/>
            <p:nvPr/>
          </p:nvSpPr>
          <p:spPr>
            <a:xfrm>
              <a:off x="120331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7663CE-E8F8-9F8F-F47D-48507DF13FC6}"/>
                </a:ext>
              </a:extLst>
            </p:cNvPr>
            <p:cNvSpPr/>
            <p:nvPr/>
          </p:nvSpPr>
          <p:spPr>
            <a:xfrm flipV="1">
              <a:off x="432901" y="5840717"/>
              <a:ext cx="2656582" cy="219020"/>
            </a:xfrm>
            <a:prstGeom prst="rect">
              <a:avLst/>
            </a:prstGeom>
            <a:solidFill>
              <a:srgbClr val="003A30"/>
            </a:solidFill>
            <a:ln>
              <a:solidFill>
                <a:srgbClr val="003A30"/>
              </a:solidFill>
            </a:ln>
          </p:spPr>
          <p:style>
            <a:lnRef idx="2">
              <a:schemeClr val="accent2">
                <a:hueOff val="-268172"/>
                <a:satOff val="4012"/>
                <a:lumOff val="533"/>
                <a:alphaOff val="0"/>
              </a:schemeClr>
            </a:lnRef>
            <a:fillRef idx="1">
              <a:schemeClr val="accent2">
                <a:hueOff val="-268172"/>
                <a:satOff val="4012"/>
                <a:lumOff val="533"/>
                <a:alphaOff val="0"/>
              </a:schemeClr>
            </a:fillRef>
            <a:effectRef idx="0">
              <a:schemeClr val="accent2">
                <a:hueOff val="-268172"/>
                <a:satOff val="4012"/>
                <a:lumOff val="53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0830451-052C-DA04-08AF-808B28EEC246}"/>
                </a:ext>
              </a:extLst>
            </p:cNvPr>
            <p:cNvSpPr/>
            <p:nvPr/>
          </p:nvSpPr>
          <p:spPr>
            <a:xfrm>
              <a:off x="3355141" y="2272055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lnRef>
            <a:fillRef idx="1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9BBF14-E738-022E-4579-24F16E25C190}"/>
                </a:ext>
              </a:extLst>
            </p:cNvPr>
            <p:cNvSpPr/>
            <p:nvPr/>
          </p:nvSpPr>
          <p:spPr>
            <a:xfrm>
              <a:off x="412555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prstClr val="white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AB2147-03A5-6712-B716-3778321114A5}"/>
                </a:ext>
              </a:extLst>
            </p:cNvPr>
            <p:cNvSpPr/>
            <p:nvPr/>
          </p:nvSpPr>
          <p:spPr>
            <a:xfrm flipV="1">
              <a:off x="3355141" y="5840717"/>
              <a:ext cx="2656582" cy="219020"/>
            </a:xfrm>
            <a:prstGeom prst="rect">
              <a:avLst/>
            </a:prstGeom>
            <a:solidFill>
              <a:srgbClr val="005043"/>
            </a:solidFill>
            <a:ln>
              <a:solidFill>
                <a:srgbClr val="005043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00DFD96-5335-DBBA-ECC9-F4DACC116EF5}"/>
                </a:ext>
              </a:extLst>
            </p:cNvPr>
            <p:cNvSpPr/>
            <p:nvPr/>
          </p:nvSpPr>
          <p:spPr>
            <a:xfrm>
              <a:off x="6277382" y="2272054"/>
              <a:ext cx="2656582" cy="3568661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lnRef>
            <a:fillRef idx="1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9D9422-6765-B7D7-FA14-93D4ED815D4D}"/>
                </a:ext>
              </a:extLst>
            </p:cNvPr>
            <p:cNvSpPr/>
            <p:nvPr/>
          </p:nvSpPr>
          <p:spPr>
            <a:xfrm>
              <a:off x="704779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268931-4270-40C5-4478-83FCC9834F6C}"/>
                </a:ext>
              </a:extLst>
            </p:cNvPr>
            <p:cNvSpPr/>
            <p:nvPr/>
          </p:nvSpPr>
          <p:spPr>
            <a:xfrm flipV="1">
              <a:off x="6277382" y="5840717"/>
              <a:ext cx="2656582" cy="219020"/>
            </a:xfrm>
            <a:prstGeom prst="rect">
              <a:avLst/>
            </a:prstGeom>
            <a:solidFill>
              <a:srgbClr val="006453"/>
            </a:solidFill>
            <a:ln>
              <a:solidFill>
                <a:srgbClr val="006453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068E4C5-EAEF-4406-A681-6FCA86433712}"/>
                </a:ext>
              </a:extLst>
            </p:cNvPr>
            <p:cNvSpPr/>
            <p:nvPr/>
          </p:nvSpPr>
          <p:spPr>
            <a:xfrm>
              <a:off x="9199622" y="2272053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lnRef>
            <a:fillRef idx="1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6C3093-64FD-785A-2C46-C13F85CE6998}"/>
                </a:ext>
              </a:extLst>
            </p:cNvPr>
            <p:cNvSpPr/>
            <p:nvPr/>
          </p:nvSpPr>
          <p:spPr>
            <a:xfrm>
              <a:off x="9970031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813148-0EF3-9302-2416-7154798B7766}"/>
                </a:ext>
              </a:extLst>
            </p:cNvPr>
            <p:cNvSpPr/>
            <p:nvPr/>
          </p:nvSpPr>
          <p:spPr>
            <a:xfrm flipV="1">
              <a:off x="9199622" y="5840717"/>
              <a:ext cx="2656582" cy="219020"/>
            </a:xfrm>
            <a:prstGeom prst="rect">
              <a:avLst/>
            </a:prstGeom>
            <a:solidFill>
              <a:srgbClr val="007864"/>
            </a:solidFill>
            <a:ln>
              <a:solidFill>
                <a:srgbClr val="007864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B646E3-4D9D-B90B-FF69-155363D2E7BC}"/>
                </a:ext>
              </a:extLst>
            </p:cNvPr>
            <p:cNvSpPr txBox="1"/>
            <p:nvPr/>
          </p:nvSpPr>
          <p:spPr>
            <a:xfrm>
              <a:off x="3431575" y="3222174"/>
              <a:ext cx="2503714" cy="2086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Utilize Power Query Online with Dataflows (Gen2) to import and transform data from various sources, providing a visual transformation representation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F6C3DA-3ED2-1071-B836-8099A605AE7D}"/>
                </a:ext>
              </a:extLst>
            </p:cNvPr>
            <p:cNvSpPr txBox="1"/>
            <p:nvPr/>
          </p:nvSpPr>
          <p:spPr>
            <a:xfrm>
              <a:off x="501478" y="3222174"/>
              <a:ext cx="2503714" cy="1532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Directly upload local files or folders to the Lakehouse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DDF425-83B7-3BEE-9BEF-A1F2FA2F4A8A}"/>
                </a:ext>
              </a:extLst>
            </p:cNvPr>
            <p:cNvSpPr txBox="1"/>
            <p:nvPr/>
          </p:nvSpPr>
          <p:spPr>
            <a:xfrm>
              <a:off x="6353815" y="3222174"/>
              <a:ext cx="2503714" cy="18374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Use Data Factory Pipelines to copy data and coordinate data processing tasks such as orchestrating Spark, Dataflows, and other control flow logic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A3D98A-380B-83D4-0AC7-EEC526D9FF02}"/>
                </a:ext>
              </a:extLst>
            </p:cNvPr>
            <p:cNvSpPr txBox="1"/>
            <p:nvPr/>
          </p:nvSpPr>
          <p:spPr>
            <a:xfrm>
              <a:off x="9276056" y="3222174"/>
              <a:ext cx="2503714" cy="2336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Establish connections to external storage solutions, such as OneLake, Azure Data Lake Store Gen2, Amazon S3 and S3 compatible sources for seamless integration into your Lakehouse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28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1ADB-4272-EA8C-04C8-A041D625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PATTERNS WITH LAKEHOUSE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748381-295E-7250-B052-241A58288383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989AD6-6A57-0D78-AD7E-5F9E4A10F2D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18A53-2531-DEFB-6DFD-4A7C95F260FD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63A7F2-54C0-BF32-4A45-6C3E5B52C567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EC7978-5C01-FC12-4EFA-68F5C9697B22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53EF08-ADF1-4841-008A-115EE09E6F38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Every Fabric </a:t>
            </a:r>
            <a:r>
              <a:rPr lang="en-US" sz="1800" dirty="0" err="1"/>
              <a:t>lakehouse</a:t>
            </a:r>
            <a:r>
              <a:rPr lang="en-US" sz="1800" dirty="0"/>
              <a:t> is equipped to utilize Spark pools for data processing in files and tables using Scala, </a:t>
            </a:r>
            <a:r>
              <a:rPr lang="en-US" sz="1800" dirty="0" err="1"/>
              <a:t>PySpark</a:t>
            </a:r>
            <a:r>
              <a:rPr lang="en-US" sz="1800" dirty="0"/>
              <a:t>, or Spark SQL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069B44E-0D82-434F-1008-76C83942C89B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Developers can use interactive Notebooks to directly read from, transform, and write data to the </a:t>
            </a:r>
            <a:r>
              <a:rPr lang="en-US" sz="1800" dirty="0" err="1"/>
              <a:t>lakehouse</a:t>
            </a:r>
            <a:r>
              <a:rPr lang="en-US" sz="1800" dirty="0"/>
              <a:t> in the form of tables or files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0074F6-F1AE-34A8-C183-CA64B788F7CD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On-demand or scheduled Spark Job Definitions can also employ the Spark engine for data processing within the </a:t>
            </a:r>
            <a:r>
              <a:rPr lang="en-US" sz="1800" dirty="0" err="1">
                <a:latin typeface="+mn-lt"/>
              </a:rPr>
              <a:t>lakehouse</a:t>
            </a:r>
            <a:endParaRPr lang="en-US" sz="1800" dirty="0">
              <a:latin typeface="+mn-l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94B9515-082A-551F-F95E-8F20B993C3D0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Read-only SQL analytics endpoints allow you to execute T-SQL commands to query, filter, aggregate, and explore data stored in the </a:t>
            </a:r>
            <a:r>
              <a:rPr lang="en-US" sz="1800" dirty="0" err="1"/>
              <a:t>lakehouse</a:t>
            </a:r>
            <a:r>
              <a:rPr lang="en-US" sz="1800" dirty="0"/>
              <a:t> tables</a:t>
            </a:r>
          </a:p>
        </p:txBody>
      </p:sp>
    </p:spTree>
    <p:extLst>
      <p:ext uri="{BB962C8B-B14F-4D97-AF65-F5344CB8AC3E}">
        <p14:creationId xmlns:p14="http://schemas.microsoft.com/office/powerpoint/2010/main" val="4102373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LABS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384890-8036-8CA6-560B-07CC0723CDF8}"/>
              </a:ext>
            </a:extLst>
          </p:cNvPr>
          <p:cNvSpPr/>
          <p:nvPr/>
        </p:nvSpPr>
        <p:spPr>
          <a:xfrm>
            <a:off x="1092538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784E89-0293-1A71-0FAA-2BDF131F64A9}"/>
              </a:ext>
            </a:extLst>
          </p:cNvPr>
          <p:cNvSpPr txBox="1"/>
          <p:nvPr/>
        </p:nvSpPr>
        <p:spPr>
          <a:xfrm>
            <a:off x="958974" y="3394553"/>
            <a:ext cx="1602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Provisioning a Lakehouse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AC9F30-C061-57A1-F9BE-1612D99C5092}"/>
              </a:ext>
            </a:extLst>
          </p:cNvPr>
          <p:cNvSpPr/>
          <p:nvPr/>
        </p:nvSpPr>
        <p:spPr>
          <a:xfrm>
            <a:off x="5240835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AB2F5C-586C-7F66-2B02-9CCD02050DFA}"/>
              </a:ext>
            </a:extLst>
          </p:cNvPr>
          <p:cNvSpPr txBox="1"/>
          <p:nvPr/>
        </p:nvSpPr>
        <p:spPr>
          <a:xfrm>
            <a:off x="5107271" y="3394553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Upload CSV data file, create a managed table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85C33D-F55B-00DB-C1DB-EE8D2904058A}"/>
              </a:ext>
            </a:extLst>
          </p:cNvPr>
          <p:cNvSpPr/>
          <p:nvPr/>
        </p:nvSpPr>
        <p:spPr>
          <a:xfrm>
            <a:off x="9389132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D63935-8003-DBCA-838A-869EAF2191CA}"/>
              </a:ext>
            </a:extLst>
          </p:cNvPr>
          <p:cNvSpPr txBox="1"/>
          <p:nvPr/>
        </p:nvSpPr>
        <p:spPr>
          <a:xfrm>
            <a:off x="9255566" y="3394553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Exploring Lakehouse, SQL Endpoint, and Dataset</a:t>
            </a:r>
          </a:p>
        </p:txBody>
      </p:sp>
      <p:sp>
        <p:nvSpPr>
          <p:cNvPr id="38" name="Rectangle 37" descr="Checkmark">
            <a:extLst>
              <a:ext uri="{FF2B5EF4-FFF2-40B4-BE49-F238E27FC236}">
                <a16:creationId xmlns:a16="http://schemas.microsoft.com/office/drawing/2014/main" id="{91E6ADB6-3144-A2C6-192E-BD28218FC6E7}"/>
              </a:ext>
            </a:extLst>
          </p:cNvPr>
          <p:cNvSpPr/>
          <p:nvPr/>
        </p:nvSpPr>
        <p:spPr>
          <a:xfrm>
            <a:off x="1358022" y="2081810"/>
            <a:ext cx="804672" cy="8046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Rectangle 11" descr="Open Folder">
            <a:extLst>
              <a:ext uri="{FF2B5EF4-FFF2-40B4-BE49-F238E27FC236}">
                <a16:creationId xmlns:a16="http://schemas.microsoft.com/office/drawing/2014/main" id="{EFEEA33C-348D-8595-454E-ECFC1B79FB92}"/>
              </a:ext>
            </a:extLst>
          </p:cNvPr>
          <p:cNvSpPr/>
          <p:nvPr/>
        </p:nvSpPr>
        <p:spPr>
          <a:xfrm>
            <a:off x="5506319" y="2102875"/>
            <a:ext cx="804672" cy="80467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 descr="Database">
            <a:extLst>
              <a:ext uri="{FF2B5EF4-FFF2-40B4-BE49-F238E27FC236}">
                <a16:creationId xmlns:a16="http://schemas.microsoft.com/office/drawing/2014/main" id="{9E3CCDF8-B89A-69DC-D8C9-E2F9FFCA419D}"/>
              </a:ext>
            </a:extLst>
          </p:cNvPr>
          <p:cNvSpPr/>
          <p:nvPr/>
        </p:nvSpPr>
        <p:spPr>
          <a:xfrm>
            <a:off x="9654614" y="2102875"/>
            <a:ext cx="804672" cy="80467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75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87BB1F-C6DF-16F7-0FB2-CD36E6CB2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PREPARING DATA WITH DATAFLOWS GEN2</a:t>
            </a:r>
          </a:p>
        </p:txBody>
      </p:sp>
    </p:spTree>
    <p:extLst>
      <p:ext uri="{BB962C8B-B14F-4D97-AF65-F5344CB8AC3E}">
        <p14:creationId xmlns:p14="http://schemas.microsoft.com/office/powerpoint/2010/main" val="934967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A48F-F2C7-F74A-A2FE-0B01BA8A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DATAFLOWS GEN2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50373-8646-1A1E-0474-9E3E390ACC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68D27-CEFA-02FF-0C34-7D63BF09EC46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E799F-774E-E71A-745B-4C1E3BB252F2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44AA5A1-6E0D-E782-F52E-C75A1E93D0EF}"/>
              </a:ext>
            </a:extLst>
          </p:cNvPr>
          <p:cNvSpPr txBox="1">
            <a:spLocks/>
          </p:cNvSpPr>
          <p:nvPr/>
        </p:nvSpPr>
        <p:spPr>
          <a:xfrm>
            <a:off x="307848" y="1676400"/>
            <a:ext cx="5265639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 dirty="0"/>
              <a:t>Cloud-based, Power Query, data prep tool for extracting, transforming, and loading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35D3D-0CDD-B672-87E8-9C1FF003A615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5265639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/>
              <a:t>Currently has native support for over 145 source connectors, significantly more than pipelines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11464B6-DD6D-1CAF-237E-5444CDB91EC0}"/>
              </a:ext>
            </a:extLst>
          </p:cNvPr>
          <p:cNvSpPr txBox="1">
            <a:spLocks/>
          </p:cNvSpPr>
          <p:nvPr/>
        </p:nvSpPr>
        <p:spPr>
          <a:xfrm>
            <a:off x="307847" y="4973461"/>
            <a:ext cx="5265639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/>
              <a:t>Includes all standard Power Query transformations as well as support for destinations providing similar functionality to pipelines</a:t>
            </a:r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6B96C6-14CC-6750-54B0-633136522F2F}"/>
              </a:ext>
            </a:extLst>
          </p:cNvPr>
          <p:cNvGrpSpPr/>
          <p:nvPr/>
        </p:nvGrpSpPr>
        <p:grpSpPr>
          <a:xfrm>
            <a:off x="5428115" y="1985751"/>
            <a:ext cx="6583680" cy="3762796"/>
            <a:chOff x="5428115" y="2003213"/>
            <a:chExt cx="6583680" cy="3762796"/>
          </a:xfrm>
        </p:grpSpPr>
        <p:sp>
          <p:nvSpPr>
            <p:cNvPr id="10" name="!!Lake">
              <a:extLst>
                <a:ext uri="{FF2B5EF4-FFF2-40B4-BE49-F238E27FC236}">
                  <a16:creationId xmlns:a16="http://schemas.microsoft.com/office/drawing/2014/main" id="{D5484974-4F6E-C942-B7A0-02007019119E}"/>
                </a:ext>
              </a:extLst>
            </p:cNvPr>
            <p:cNvSpPr/>
            <p:nvPr/>
          </p:nvSpPr>
          <p:spPr bwMode="auto">
            <a:xfrm>
              <a:off x="5428115" y="2003213"/>
              <a:ext cx="6583680" cy="3762796"/>
            </a:xfrm>
            <a:prstGeom prst="roundRect">
              <a:avLst>
                <a:gd name="adj" fmla="val 2246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4B781-B2E4-406F-E507-C5D52E27F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9555" y="2093134"/>
              <a:ext cx="6400800" cy="3582954"/>
            </a:xfrm>
            <a:prstGeom prst="roundRect">
              <a:avLst>
                <a:gd name="adj" fmla="val 141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923775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1474005A-16D1-4CCB-9881-6CE00EB5C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74595" y="1034276"/>
            <a:ext cx="4741683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 pitchFamily="34" charset="0"/>
              </a:rPr>
              <a:t>COMMON </a:t>
            </a:r>
            <a:r>
              <a:rPr lang="en-US" b="1" dirty="0">
                <a:cs typeface="Calibri Light" panose="020F0302020204030204" pitchFamily="34" charset="0"/>
              </a:rPr>
              <a:t>SOURCE</a:t>
            </a:r>
            <a:r>
              <a:rPr lang="en-US" dirty="0">
                <a:cs typeface="Calibri Light" panose="020F0302020204030204" pitchFamily="34" charset="0"/>
              </a:rPr>
              <a:t> &amp; </a:t>
            </a:r>
            <a:r>
              <a:rPr lang="en-US" b="1" dirty="0">
                <a:cs typeface="Calibri Light" panose="020F0302020204030204" pitchFamily="34" charset="0"/>
              </a:rPr>
              <a:t>DESTINATION</a:t>
            </a:r>
            <a:r>
              <a:rPr lang="en-US" dirty="0">
                <a:cs typeface="Calibri Light" panose="020F0302020204030204" pitchFamily="34" charset="0"/>
              </a:rPr>
              <a:t> </a:t>
            </a:r>
            <a:r>
              <a:rPr lang="en-US" b="1" dirty="0">
                <a:cs typeface="Calibri Light" panose="020F0302020204030204" pitchFamily="34" charset="0"/>
              </a:rPr>
              <a:t>CONNECTORS</a:t>
            </a:r>
            <a:endParaRPr lang="en-US" dirty="0"/>
          </a:p>
        </p:txBody>
      </p: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D7DCDBA8-0F81-0397-2968-7F1C06A8A088}"/>
              </a:ext>
            </a:extLst>
          </p:cNvPr>
          <p:cNvSpPr txBox="1">
            <a:spLocks/>
          </p:cNvSpPr>
          <p:nvPr/>
        </p:nvSpPr>
        <p:spPr>
          <a:xfrm>
            <a:off x="251251" y="1430448"/>
            <a:ext cx="5376515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SQL Server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Oracle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SAP BW / SAP HANA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Azure Synapse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Data Lake Store gen2 and Azure Blobs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SharePoint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Salesforce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Google Analytics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Profisee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Lakehouse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Warehouse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KQL database</a:t>
            </a:r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AF3D7BED-AEB7-81FB-D014-99FB811C9CDC}"/>
              </a:ext>
            </a:extLst>
          </p:cNvPr>
          <p:cNvSpPr/>
          <p:nvPr/>
        </p:nvSpPr>
        <p:spPr bwMode="auto">
          <a:xfrm>
            <a:off x="4413505" y="1757833"/>
            <a:ext cx="7669638" cy="3793304"/>
          </a:xfrm>
          <a:prstGeom prst="roundRect">
            <a:avLst>
              <a:gd name="adj" fmla="val 2475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57D0E8B-326D-F316-F2DE-08031F56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71" y="1851569"/>
            <a:ext cx="7530506" cy="3605831"/>
          </a:xfrm>
          <a:prstGeom prst="roundRect">
            <a:avLst>
              <a:gd name="adj" fmla="val 2080"/>
            </a:avLst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41A6A3-38D7-CBD7-86EF-67D2DCEC367E}"/>
              </a:ext>
            </a:extLst>
          </p:cNvPr>
          <p:cNvCxnSpPr>
            <a:cxnSpLocks/>
          </p:cNvCxnSpPr>
          <p:nvPr/>
        </p:nvCxnSpPr>
        <p:spPr>
          <a:xfrm>
            <a:off x="324402" y="181493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73C163-B565-4E6B-7796-5EF8A9CC60F2}"/>
              </a:ext>
            </a:extLst>
          </p:cNvPr>
          <p:cNvCxnSpPr>
            <a:cxnSpLocks/>
          </p:cNvCxnSpPr>
          <p:nvPr/>
        </p:nvCxnSpPr>
        <p:spPr>
          <a:xfrm>
            <a:off x="324402" y="217791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1186E2-670B-907B-59C7-2F3196C4A4CC}"/>
              </a:ext>
            </a:extLst>
          </p:cNvPr>
          <p:cNvCxnSpPr>
            <a:cxnSpLocks/>
          </p:cNvCxnSpPr>
          <p:nvPr/>
        </p:nvCxnSpPr>
        <p:spPr>
          <a:xfrm>
            <a:off x="324402" y="254090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B82142-6A2A-A01D-9372-0727AA5A8148}"/>
              </a:ext>
            </a:extLst>
          </p:cNvPr>
          <p:cNvCxnSpPr>
            <a:cxnSpLocks/>
          </p:cNvCxnSpPr>
          <p:nvPr/>
        </p:nvCxnSpPr>
        <p:spPr>
          <a:xfrm>
            <a:off x="324402" y="326687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4AF3B9A-D0FB-72AD-E28D-9F0F2E96EFBF}"/>
              </a:ext>
            </a:extLst>
          </p:cNvPr>
          <p:cNvCxnSpPr>
            <a:cxnSpLocks/>
          </p:cNvCxnSpPr>
          <p:nvPr/>
        </p:nvCxnSpPr>
        <p:spPr>
          <a:xfrm>
            <a:off x="324402" y="399283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0485325-4AF5-4E13-EA95-711127ECFF8F}"/>
              </a:ext>
            </a:extLst>
          </p:cNvPr>
          <p:cNvCxnSpPr>
            <a:cxnSpLocks/>
          </p:cNvCxnSpPr>
          <p:nvPr/>
        </p:nvCxnSpPr>
        <p:spPr>
          <a:xfrm>
            <a:off x="324402" y="435582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B99497-55BE-7CCC-F6A6-8C4010208BE1}"/>
              </a:ext>
            </a:extLst>
          </p:cNvPr>
          <p:cNvCxnSpPr>
            <a:cxnSpLocks/>
          </p:cNvCxnSpPr>
          <p:nvPr/>
        </p:nvCxnSpPr>
        <p:spPr>
          <a:xfrm>
            <a:off x="324402" y="471880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767FFDE-2DC2-72CA-19BA-C4EF2AA7E4EF}"/>
              </a:ext>
            </a:extLst>
          </p:cNvPr>
          <p:cNvCxnSpPr>
            <a:cxnSpLocks/>
          </p:cNvCxnSpPr>
          <p:nvPr/>
        </p:nvCxnSpPr>
        <p:spPr>
          <a:xfrm>
            <a:off x="324402" y="508179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5EB62EC-A1DB-7FFE-3D4B-26B91413D2EF}"/>
              </a:ext>
            </a:extLst>
          </p:cNvPr>
          <p:cNvCxnSpPr>
            <a:cxnSpLocks/>
          </p:cNvCxnSpPr>
          <p:nvPr/>
        </p:nvCxnSpPr>
        <p:spPr>
          <a:xfrm>
            <a:off x="324402" y="544477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C9A64E6-CCB1-EBDF-E441-ED6E6AC89976}"/>
              </a:ext>
            </a:extLst>
          </p:cNvPr>
          <p:cNvCxnSpPr>
            <a:cxnSpLocks/>
          </p:cNvCxnSpPr>
          <p:nvPr/>
        </p:nvCxnSpPr>
        <p:spPr>
          <a:xfrm>
            <a:off x="324402" y="580776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AEB9C1-70E2-73DA-2475-35E00CE61793}"/>
              </a:ext>
            </a:extLst>
          </p:cNvPr>
          <p:cNvCxnSpPr>
            <a:cxnSpLocks/>
          </p:cNvCxnSpPr>
          <p:nvPr/>
        </p:nvCxnSpPr>
        <p:spPr>
          <a:xfrm>
            <a:off x="324402" y="362985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C86D30-DDC2-1A96-3564-47FFE1C78FFB}"/>
              </a:ext>
            </a:extLst>
          </p:cNvPr>
          <p:cNvCxnSpPr>
            <a:cxnSpLocks/>
          </p:cNvCxnSpPr>
          <p:nvPr/>
        </p:nvCxnSpPr>
        <p:spPr>
          <a:xfrm>
            <a:off x="324402" y="290388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56184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1474005A-16D1-4CCB-9881-6CE00EB5C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74595" y="1034276"/>
            <a:ext cx="4741683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 pitchFamily="34" charset="0"/>
              </a:rPr>
              <a:t>COMMON </a:t>
            </a:r>
            <a:r>
              <a:rPr lang="en-US" b="1" dirty="0">
                <a:cs typeface="Calibri Light" panose="020F0302020204030204" pitchFamily="34" charset="0"/>
              </a:rPr>
              <a:t>TRANSFORMATION</a:t>
            </a:r>
            <a:r>
              <a:rPr lang="en-US" dirty="0">
                <a:cs typeface="Calibri Light" panose="020F0302020204030204" pitchFamily="34" charset="0"/>
              </a:rPr>
              <a:t> TASKS</a:t>
            </a:r>
            <a:endParaRPr lang="en-US" dirty="0"/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AF3D7BED-AEB7-81FB-D014-99FB811C9CDC}"/>
              </a:ext>
            </a:extLst>
          </p:cNvPr>
          <p:cNvSpPr/>
          <p:nvPr/>
        </p:nvSpPr>
        <p:spPr bwMode="auto">
          <a:xfrm>
            <a:off x="4413505" y="1757833"/>
            <a:ext cx="7669638" cy="3793304"/>
          </a:xfrm>
          <a:prstGeom prst="roundRect">
            <a:avLst>
              <a:gd name="adj" fmla="val 2475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C8AD5F7-E61E-7C20-C993-5639BA7EA2EB}"/>
              </a:ext>
            </a:extLst>
          </p:cNvPr>
          <p:cNvSpPr txBox="1">
            <a:spLocks/>
          </p:cNvSpPr>
          <p:nvPr/>
        </p:nvSpPr>
        <p:spPr>
          <a:xfrm>
            <a:off x="277918" y="1430450"/>
            <a:ext cx="4036091" cy="4741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Filtering and sorting rows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Pivoting and unpivoting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Merging and appending queries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Splitting and conditional splits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Replacing values and removing duplicates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Managing columns (adding, renaming, reordering, deleting)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Ranking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Write to destination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FEE351-D5A1-9E4D-176E-3896A77550A7}"/>
              </a:ext>
            </a:extLst>
          </p:cNvPr>
          <p:cNvCxnSpPr>
            <a:cxnSpLocks/>
          </p:cNvCxnSpPr>
          <p:nvPr/>
        </p:nvCxnSpPr>
        <p:spPr>
          <a:xfrm>
            <a:off x="351069" y="242453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B49E2B-8653-2350-9144-D369C79685E6}"/>
              </a:ext>
            </a:extLst>
          </p:cNvPr>
          <p:cNvCxnSpPr>
            <a:cxnSpLocks/>
          </p:cNvCxnSpPr>
          <p:nvPr/>
        </p:nvCxnSpPr>
        <p:spPr>
          <a:xfrm>
            <a:off x="351069" y="278752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02138-1EE9-5A58-1A0B-DBCE643CD4E9}"/>
              </a:ext>
            </a:extLst>
          </p:cNvPr>
          <p:cNvCxnSpPr>
            <a:cxnSpLocks/>
          </p:cNvCxnSpPr>
          <p:nvPr/>
        </p:nvCxnSpPr>
        <p:spPr>
          <a:xfrm>
            <a:off x="351069" y="315050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FB9F7D-5865-C8B1-0B8E-D9E35384914C}"/>
              </a:ext>
            </a:extLst>
          </p:cNvPr>
          <p:cNvCxnSpPr>
            <a:cxnSpLocks/>
          </p:cNvCxnSpPr>
          <p:nvPr/>
        </p:nvCxnSpPr>
        <p:spPr>
          <a:xfrm>
            <a:off x="351069" y="485569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60683B-CAAD-981E-7162-442C8B7DCF37}"/>
              </a:ext>
            </a:extLst>
          </p:cNvPr>
          <p:cNvCxnSpPr>
            <a:cxnSpLocks/>
          </p:cNvCxnSpPr>
          <p:nvPr/>
        </p:nvCxnSpPr>
        <p:spPr>
          <a:xfrm>
            <a:off x="351069" y="523087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2F60A0-7F6D-5505-3D2B-4FF461D787A8}"/>
              </a:ext>
            </a:extLst>
          </p:cNvPr>
          <p:cNvCxnSpPr>
            <a:cxnSpLocks/>
          </p:cNvCxnSpPr>
          <p:nvPr/>
        </p:nvCxnSpPr>
        <p:spPr>
          <a:xfrm>
            <a:off x="351069" y="419068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777097-A4FD-D8D1-9E3E-7C67A6F41A32}"/>
              </a:ext>
            </a:extLst>
          </p:cNvPr>
          <p:cNvCxnSpPr>
            <a:cxnSpLocks/>
          </p:cNvCxnSpPr>
          <p:nvPr/>
        </p:nvCxnSpPr>
        <p:spPr>
          <a:xfrm>
            <a:off x="351069" y="351348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9D4794B-D22E-DFDC-7ADC-AC1A9EAC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02" y="1853117"/>
            <a:ext cx="7524043" cy="3602736"/>
          </a:xfrm>
          <a:prstGeom prst="roundRect">
            <a:avLst>
              <a:gd name="adj" fmla="val 1177"/>
            </a:avLst>
          </a:prstGeom>
        </p:spPr>
      </p:pic>
    </p:spTree>
    <p:extLst>
      <p:ext uri="{BB962C8B-B14F-4D97-AF65-F5344CB8AC3E}">
        <p14:creationId xmlns:p14="http://schemas.microsoft.com/office/powerpoint/2010/main" val="514410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3993-8B9E-D409-5F60-1AA15D5A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b="1" dirty="0"/>
              <a:t>QUERIES</a:t>
            </a:r>
            <a:r>
              <a:rPr lang="en-US" sz="3100" dirty="0"/>
              <a:t> PANE, </a:t>
            </a:r>
            <a:r>
              <a:rPr lang="en-US" sz="3100" b="1" dirty="0"/>
              <a:t>DIAGRAM</a:t>
            </a:r>
            <a:r>
              <a:rPr lang="en-US" sz="3100" dirty="0"/>
              <a:t> VIEW, DATA </a:t>
            </a:r>
            <a:r>
              <a:rPr lang="en-US" sz="3100" b="1" dirty="0"/>
              <a:t>PREVIEW</a:t>
            </a:r>
            <a:r>
              <a:rPr lang="en-US" sz="3100" dirty="0"/>
              <a:t> PANE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9FA9B-CFD5-0542-26A9-116EE9E76C1C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04B71-5540-93C4-1BB1-7AC5C06AB63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05A7CF-B798-4F39-AB4E-1D1C5F25C70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B5D509-6A36-506D-5A03-E3BB7F467450}"/>
              </a:ext>
            </a:extLst>
          </p:cNvPr>
          <p:cNvGrpSpPr/>
          <p:nvPr/>
        </p:nvGrpSpPr>
        <p:grpSpPr>
          <a:xfrm>
            <a:off x="6465536" y="2500744"/>
            <a:ext cx="5608059" cy="2794594"/>
            <a:chOff x="6247051" y="2516623"/>
            <a:chExt cx="5764744" cy="2872673"/>
          </a:xfrm>
        </p:grpSpPr>
        <p:sp>
          <p:nvSpPr>
            <p:cNvPr id="13" name="!!Lake">
              <a:extLst>
                <a:ext uri="{FF2B5EF4-FFF2-40B4-BE49-F238E27FC236}">
                  <a16:creationId xmlns:a16="http://schemas.microsoft.com/office/drawing/2014/main" id="{EC99BF3E-D05A-2B8A-9D0B-FA50AFC87160}"/>
                </a:ext>
              </a:extLst>
            </p:cNvPr>
            <p:cNvSpPr/>
            <p:nvPr/>
          </p:nvSpPr>
          <p:spPr bwMode="auto">
            <a:xfrm>
              <a:off x="6247051" y="2516623"/>
              <a:ext cx="5764744" cy="2872673"/>
            </a:xfrm>
            <a:prstGeom prst="roundRect">
              <a:avLst>
                <a:gd name="adj" fmla="val 2246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2C9FA78-70BB-38BA-7DEA-C66E2AEF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00" y="2616821"/>
              <a:ext cx="5580846" cy="2672276"/>
            </a:xfrm>
            <a:prstGeom prst="roundRect">
              <a:avLst>
                <a:gd name="adj" fmla="val 1526"/>
              </a:avLst>
            </a:prstGeom>
          </p:spPr>
        </p:pic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9133A8D-960D-9989-06C1-FC1DB0A3CE07}"/>
              </a:ext>
            </a:extLst>
          </p:cNvPr>
          <p:cNvSpPr txBox="1">
            <a:spLocks/>
          </p:cNvSpPr>
          <p:nvPr/>
        </p:nvSpPr>
        <p:spPr>
          <a:xfrm>
            <a:off x="118405" y="1684149"/>
            <a:ext cx="634713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Queries Pane:</a:t>
            </a:r>
          </a:p>
          <a:p>
            <a:pPr marL="228600" lvl="1"/>
            <a:r>
              <a:rPr lang="en-US" sz="1800" dirty="0"/>
              <a:t>Displays different data sources, referred to as queries</a:t>
            </a:r>
          </a:p>
          <a:p>
            <a:pPr marL="228600" lvl="1"/>
            <a:r>
              <a:rPr lang="en-US" sz="1800" dirty="0"/>
              <a:t>Offers options like renaming, duplicating, referencing, and enabling load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02E3DCAD-7071-BCB5-BF46-B76A2B4CF747}"/>
              </a:ext>
            </a:extLst>
          </p:cNvPr>
          <p:cNvSpPr txBox="1">
            <a:spLocks/>
          </p:cNvSpPr>
          <p:nvPr/>
        </p:nvSpPr>
        <p:spPr>
          <a:xfrm>
            <a:off x="118403" y="3351258"/>
            <a:ext cx="6347133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Diagram View</a:t>
            </a:r>
          </a:p>
          <a:p>
            <a:pPr marL="228600" lvl="1"/>
            <a:r>
              <a:rPr lang="en-US" sz="1800" dirty="0"/>
              <a:t>Provides a visual representation of how data sources relate, and the transformations applied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0879EC2-E114-46BF-9E9C-9BE6B6630B62}"/>
              </a:ext>
            </a:extLst>
          </p:cNvPr>
          <p:cNvSpPr txBox="1">
            <a:spLocks/>
          </p:cNvSpPr>
          <p:nvPr/>
        </p:nvSpPr>
        <p:spPr>
          <a:xfrm>
            <a:off x="118403" y="4997320"/>
            <a:ext cx="6347133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Data Preview Pane</a:t>
            </a:r>
          </a:p>
          <a:p>
            <a:pPr marL="228600" lvl="1"/>
            <a:r>
              <a:rPr lang="en-US" sz="1800" dirty="0"/>
              <a:t>Showcases a subset of data, allowing users to identify necessary transformations and their impacts</a:t>
            </a:r>
          </a:p>
          <a:p>
            <a:pPr marL="228600" lvl="1"/>
            <a:r>
              <a:rPr lang="en-US" sz="1800" dirty="0"/>
              <a:t>Allows for drag-and-drop interaction</a:t>
            </a:r>
          </a:p>
        </p:txBody>
      </p:sp>
    </p:spTree>
    <p:extLst>
      <p:ext uri="{BB962C8B-B14F-4D97-AF65-F5344CB8AC3E}">
        <p14:creationId xmlns:p14="http://schemas.microsoft.com/office/powerpoint/2010/main" val="746367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D4E8-E3DD-41FC-2A55-43EEC790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SETTINGS PANE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14079-3E01-11E8-0F6E-531EEA9A2F5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B00A4-9140-DD93-EDB7-DA046926CF0F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FCD28F9-2B19-516C-76D9-DA915B904D6D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4735518" cy="195292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Queries Settings:</a:t>
            </a:r>
          </a:p>
          <a:p>
            <a:pPr lvl="1"/>
            <a:r>
              <a:rPr lang="en-US" dirty="0"/>
              <a:t>Each transformation corresponds to a step</a:t>
            </a:r>
          </a:p>
          <a:p>
            <a:pPr lvl="1"/>
            <a:r>
              <a:rPr lang="en-US" dirty="0"/>
              <a:t>Numerous steps might be associated with each query</a:t>
            </a:r>
          </a:p>
          <a:p>
            <a:pPr lvl="1"/>
            <a:r>
              <a:rPr lang="en-US" dirty="0"/>
              <a:t>Optional Data Destination tab, unique to dataflows gen2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63137E7-1209-83CD-3E6A-AA739583F8B9}"/>
              </a:ext>
            </a:extLst>
          </p:cNvPr>
          <p:cNvSpPr txBox="1">
            <a:spLocks/>
          </p:cNvSpPr>
          <p:nvPr/>
        </p:nvSpPr>
        <p:spPr>
          <a:xfrm>
            <a:off x="274320" y="4116863"/>
            <a:ext cx="4735518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Advanced Editor:</a:t>
            </a:r>
          </a:p>
          <a:p>
            <a:pPr lvl="1"/>
            <a:r>
              <a:rPr lang="en-US" dirty="0"/>
              <a:t>Displays the M code being produced from each applied step</a:t>
            </a:r>
          </a:p>
          <a:p>
            <a:pPr lvl="1"/>
            <a:r>
              <a:rPr lang="en-US" dirty="0"/>
              <a:t>Interface where M code can be directly written/applied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B15CF75C-8C16-A66B-DB14-675B4B49A6B9}"/>
              </a:ext>
            </a:extLst>
          </p:cNvPr>
          <p:cNvSpPr/>
          <p:nvPr/>
        </p:nvSpPr>
        <p:spPr bwMode="auto">
          <a:xfrm>
            <a:off x="5014702" y="1879290"/>
            <a:ext cx="6962705" cy="35088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AB908E-9CD1-6155-F254-16BF5465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34" y="1991812"/>
            <a:ext cx="6819400" cy="3265332"/>
          </a:xfrm>
          <a:prstGeom prst="roundRect">
            <a:avLst>
              <a:gd name="adj" fmla="val 1550"/>
            </a:avLst>
          </a:prstGeom>
        </p:spPr>
      </p:pic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0C15B883-93BA-3B9B-3A89-317E0D161C81}"/>
              </a:ext>
            </a:extLst>
          </p:cNvPr>
          <p:cNvSpPr/>
          <p:nvPr/>
        </p:nvSpPr>
        <p:spPr bwMode="auto">
          <a:xfrm>
            <a:off x="5069846" y="1924665"/>
            <a:ext cx="4947929" cy="3418120"/>
          </a:xfrm>
          <a:prstGeom prst="roundRect">
            <a:avLst>
              <a:gd name="adj" fmla="val 3274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20DE40-BB1E-D5A2-EFD3-08FDB68F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269" y="2558215"/>
            <a:ext cx="4731543" cy="213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7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D4E8-E3DD-41FC-2A55-43EEC790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 GEN2 </a:t>
            </a:r>
            <a:r>
              <a:rPr lang="en-US" b="1" dirty="0"/>
              <a:t>BENEFITS</a:t>
            </a:r>
            <a:r>
              <a:rPr lang="en-US" dirty="0"/>
              <a:t> AND </a:t>
            </a:r>
            <a:r>
              <a:rPr lang="en-US" b="1" dirty="0"/>
              <a:t>CONSIDERATIONS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14079-3E01-11E8-0F6E-531EEA9A2F5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B00A4-9140-DD93-EDB7-DA046926CF0F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4E9B211-22AB-0AFC-B373-E8F6B691FCCA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10730267" cy="195292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Allows data to be extracted from source once and can be reused</a:t>
            </a:r>
          </a:p>
          <a:p>
            <a:pPr lvl="1"/>
            <a:r>
              <a:rPr lang="en-US" dirty="0"/>
              <a:t>Simplifies data integration with a low-code interface</a:t>
            </a:r>
          </a:p>
          <a:p>
            <a:pPr lvl="1"/>
            <a:r>
              <a:rPr lang="en-US" dirty="0"/>
              <a:t>Ensures data consistency and quality by enabling pre-load data cleansing and transformation</a:t>
            </a:r>
          </a:p>
          <a:p>
            <a:pPr lvl="1"/>
            <a:r>
              <a:rPr lang="en-US" dirty="0"/>
              <a:t>Has a Fast Copy mode to address performance limitations during data extraction</a:t>
            </a:r>
          </a:p>
          <a:p>
            <a:pPr lvl="1"/>
            <a:r>
              <a:rPr lang="en-US" dirty="0"/>
              <a:t>Can be integrated into Fabric pipeline workloads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D2B1161-8775-4C6B-4153-C72BBFBC694A}"/>
              </a:ext>
            </a:extLst>
          </p:cNvPr>
          <p:cNvSpPr txBox="1">
            <a:spLocks/>
          </p:cNvSpPr>
          <p:nvPr/>
        </p:nvSpPr>
        <p:spPr>
          <a:xfrm>
            <a:off x="274320" y="4105597"/>
            <a:ext cx="1073026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Performance of the Power Query engine can degrade as dataset size increases causing a bottleneck in workloads</a:t>
            </a:r>
          </a:p>
          <a:p>
            <a:pPr lvl="1"/>
            <a:r>
              <a:rPr lang="en-US" dirty="0"/>
              <a:t>Fast Copy mode has several limitations including source type, file format, transformations being applied, and whether a gateway is required</a:t>
            </a:r>
          </a:p>
        </p:txBody>
      </p:sp>
    </p:spTree>
    <p:extLst>
      <p:ext uri="{BB962C8B-B14F-4D97-AF65-F5344CB8AC3E}">
        <p14:creationId xmlns:p14="http://schemas.microsoft.com/office/powerpoint/2010/main" val="335137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FE7F2-7594-C345-99E2-801E68C39CBF}"/>
              </a:ext>
            </a:extLst>
          </p:cNvPr>
          <p:cNvSpPr txBox="1"/>
          <p:nvPr/>
        </p:nvSpPr>
        <p:spPr>
          <a:xfrm>
            <a:off x="3925891" y="1396314"/>
            <a:ext cx="801188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 Light" charset="0"/>
                <a:cs typeface="Arial" panose="020B0604020202020204" pitchFamily="34" charset="0"/>
              </a:rPr>
              <a:t>FABRIC IN A DAY</a:t>
            </a:r>
          </a:p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 Light" charset="0"/>
                <a:cs typeface="Arial" panose="020B0604020202020204" pitchFamily="34" charset="0"/>
              </a:rPr>
              <a:t>FROM ZERO TO HERO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EEF1E-D858-9C47-9A95-2D236BFD2F31}"/>
              </a:ext>
            </a:extLst>
          </p:cNvPr>
          <p:cNvSpPr txBox="1"/>
          <p:nvPr/>
        </p:nvSpPr>
        <p:spPr>
          <a:xfrm>
            <a:off x="3925891" y="4302696"/>
            <a:ext cx="801188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400" b="1" dirty="0">
                <a:solidFill>
                  <a:srgbClr val="BCA045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WILL CRAYGER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3891A-AA58-D14F-909B-BF581581CD69}"/>
              </a:ext>
            </a:extLst>
          </p:cNvPr>
          <p:cNvSpPr txBox="1"/>
          <p:nvPr/>
        </p:nvSpPr>
        <p:spPr>
          <a:xfrm>
            <a:off x="3925891" y="4918822"/>
            <a:ext cx="801188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OWNER &amp; LEAD ARCHITECT, LUCID BI, UNITED STATES</a:t>
            </a:r>
          </a:p>
        </p:txBody>
      </p:sp>
      <p:pic>
        <p:nvPicPr>
          <p:cNvPr id="6" name="Picture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8DEADC2E-1F26-C3D2-5FD5-3DF9906BAC6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1963" y="1587500"/>
            <a:ext cx="1701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3F6E97-E785-771D-069B-5BFF2D2BA2E6}"/>
              </a:ext>
            </a:extLst>
          </p:cNvPr>
          <p:cNvGrpSpPr/>
          <p:nvPr/>
        </p:nvGrpSpPr>
        <p:grpSpPr>
          <a:xfrm>
            <a:off x="1982348" y="2012298"/>
            <a:ext cx="7608947" cy="2836830"/>
            <a:chOff x="2014107" y="2052758"/>
            <a:chExt cx="7608947" cy="28368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075B3AA-718D-873C-8CC7-92CBA5735615}"/>
                </a:ext>
              </a:extLst>
            </p:cNvPr>
            <p:cNvSpPr/>
            <p:nvPr/>
          </p:nvSpPr>
          <p:spPr>
            <a:xfrm>
              <a:off x="2588523" y="2052758"/>
              <a:ext cx="1335024" cy="1335024"/>
            </a:xfrm>
            <a:prstGeom prst="ellipse">
              <a:avLst/>
            </a:prstGeom>
            <a:solidFill>
              <a:srgbClr val="017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F3C090-1898-8C97-63EC-00EC2D260F51}"/>
                </a:ext>
              </a:extLst>
            </p:cNvPr>
            <p:cNvSpPr txBox="1"/>
            <p:nvPr/>
          </p:nvSpPr>
          <p:spPr>
            <a:xfrm>
              <a:off x="2014107" y="3689259"/>
              <a:ext cx="248385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Create Dataflow (Gen2)</a:t>
              </a:r>
            </a:p>
          </p:txBody>
        </p:sp>
        <p:pic>
          <p:nvPicPr>
            <p:cNvPr id="26" name="Graphic 25" descr="Circles with arrows with solid fill">
              <a:extLst>
                <a:ext uri="{FF2B5EF4-FFF2-40B4-BE49-F238E27FC236}">
                  <a16:creationId xmlns:a16="http://schemas.microsoft.com/office/drawing/2014/main" id="{8B533C90-2AE7-1337-0062-40E15F7C2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853699" y="2317934"/>
              <a:ext cx="804672" cy="804672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C063D39-71CE-BF00-474E-7CA36D0BCCDE}"/>
                </a:ext>
              </a:extLst>
            </p:cNvPr>
            <p:cNvSpPr/>
            <p:nvPr/>
          </p:nvSpPr>
          <p:spPr>
            <a:xfrm>
              <a:off x="7713615" y="2052758"/>
              <a:ext cx="1335024" cy="1335024"/>
            </a:xfrm>
            <a:prstGeom prst="ellipse">
              <a:avLst/>
            </a:prstGeom>
            <a:solidFill>
              <a:srgbClr val="017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DCE33A-7212-2A5D-3B3C-199C5909EE97}"/>
                </a:ext>
              </a:extLst>
            </p:cNvPr>
            <p:cNvSpPr txBox="1"/>
            <p:nvPr/>
          </p:nvSpPr>
          <p:spPr>
            <a:xfrm>
              <a:off x="7139199" y="3689259"/>
              <a:ext cx="248385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Build flow in </a:t>
              </a:r>
              <a:r>
                <a:rPr lang="en-US" dirty="0" err="1">
                  <a:solidFill>
                    <a:schemeClr val="bg1"/>
                  </a:solidFill>
                </a:rPr>
                <a:t>PowerQuery</a:t>
              </a:r>
              <a:r>
                <a:rPr lang="en-US" dirty="0">
                  <a:solidFill>
                    <a:schemeClr val="bg1"/>
                  </a:solidFill>
                </a:rPr>
                <a:t> to pull data from source and move to Lakehouse</a:t>
              </a:r>
            </a:p>
          </p:txBody>
        </p:sp>
        <p:pic>
          <p:nvPicPr>
            <p:cNvPr id="29" name="Graphic 28" descr="Workflow with solid fill">
              <a:extLst>
                <a:ext uri="{FF2B5EF4-FFF2-40B4-BE49-F238E27FC236}">
                  <a16:creationId xmlns:a16="http://schemas.microsoft.com/office/drawing/2014/main" id="{3716F564-CE43-48B5-3125-51252901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978791" y="2317934"/>
              <a:ext cx="804672" cy="804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573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62804-82F8-FE02-4D60-F3EC21DAA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ORCHESTRATION WITH DATA PIPELINES</a:t>
            </a:r>
          </a:p>
        </p:txBody>
      </p:sp>
    </p:spTree>
    <p:extLst>
      <p:ext uri="{BB962C8B-B14F-4D97-AF65-F5344CB8AC3E}">
        <p14:creationId xmlns:p14="http://schemas.microsoft.com/office/powerpoint/2010/main" val="502253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4D85-6C4F-F717-9238-F8F6EC7D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FABRIC PIPELINES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A2C27-42C1-F69D-898B-829948FCB46B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2CE59-3F7D-F3F6-EAD8-5D1DC83CA8A6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E2050D-CE5A-83CB-83B0-E8A3BDC6BA4C}"/>
              </a:ext>
            </a:extLst>
          </p:cNvPr>
          <p:cNvSpPr txBox="1">
            <a:spLocks/>
          </p:cNvSpPr>
          <p:nvPr/>
        </p:nvSpPr>
        <p:spPr>
          <a:xfrm>
            <a:off x="274320" y="1678869"/>
            <a:ext cx="5469113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Data pipelines orchestrate and automate ETL/ELT processes using pipeline activities</a:t>
            </a:r>
          </a:p>
          <a:p>
            <a:pPr marL="228600" lvl="1"/>
            <a:r>
              <a:rPr lang="en-US" sz="1800" dirty="0"/>
              <a:t>Extracting data from sources</a:t>
            </a:r>
          </a:p>
          <a:p>
            <a:pPr marL="228600" lvl="1"/>
            <a:r>
              <a:rPr lang="en-US" sz="1800" dirty="0"/>
              <a:t>Triggering transformation activities</a:t>
            </a:r>
          </a:p>
          <a:p>
            <a:pPr marL="228600" lvl="1"/>
            <a:r>
              <a:rPr lang="en-US" sz="1800" dirty="0"/>
              <a:t>Writing data to a destination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92BAEE5B-B729-3B8F-6F12-4BCDF395F157}"/>
              </a:ext>
            </a:extLst>
          </p:cNvPr>
          <p:cNvSpPr txBox="1">
            <a:spLocks/>
          </p:cNvSpPr>
          <p:nvPr/>
        </p:nvSpPr>
        <p:spPr>
          <a:xfrm>
            <a:off x="274320" y="4112557"/>
            <a:ext cx="5347686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lvl="1" indent="0">
              <a:buNone/>
            </a:pPr>
            <a:r>
              <a:rPr lang="en-US" b="1" dirty="0"/>
              <a:t>Leverages the same architecture as Azure Data Factory and Synapse integration pipelines</a:t>
            </a:r>
          </a:p>
          <a:p>
            <a:pPr lvl="1"/>
            <a:r>
              <a:rPr lang="en-US" dirty="0"/>
              <a:t>Uses Connections instead of a Linked Service</a:t>
            </a:r>
          </a:p>
          <a:p>
            <a:pPr lvl="1"/>
            <a:r>
              <a:rPr lang="en-US" dirty="0"/>
              <a:t>Currently has only a subset of source connectors</a:t>
            </a:r>
          </a:p>
          <a:p>
            <a:pPr lvl="1"/>
            <a:r>
              <a:rPr lang="en-US" dirty="0"/>
              <a:t>Optimal for working with large datasets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310209EF-5845-20DE-0969-875770EDF9F6}"/>
              </a:ext>
            </a:extLst>
          </p:cNvPr>
          <p:cNvSpPr/>
          <p:nvPr/>
        </p:nvSpPr>
        <p:spPr bwMode="auto">
          <a:xfrm>
            <a:off x="5622006" y="2002212"/>
            <a:ext cx="6400800" cy="360756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F85832-D1EC-BEA1-52F5-0161E327BB1B}"/>
              </a:ext>
            </a:extLst>
          </p:cNvPr>
          <p:cNvGrpSpPr/>
          <p:nvPr/>
        </p:nvGrpSpPr>
        <p:grpSpPr>
          <a:xfrm>
            <a:off x="5730833" y="2097199"/>
            <a:ext cx="6183145" cy="3417591"/>
            <a:chOff x="5590450" y="1922993"/>
            <a:chExt cx="6183145" cy="34175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8FEC56-09E8-A2C5-15C3-CB159904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5"/>
            <a:stretch/>
          </p:blipFill>
          <p:spPr>
            <a:xfrm>
              <a:off x="5590450" y="1922993"/>
              <a:ext cx="6183145" cy="3417591"/>
            </a:xfrm>
            <a:prstGeom prst="roundRect">
              <a:avLst>
                <a:gd name="adj" fmla="val 1987"/>
              </a:avLst>
            </a:prstGeom>
            <a:ln w="28575">
              <a:solidFill>
                <a:srgbClr val="F1F1F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676711-595A-8A49-D6FD-3B6B509C4D01}"/>
                </a:ext>
              </a:extLst>
            </p:cNvPr>
            <p:cNvSpPr/>
            <p:nvPr/>
          </p:nvSpPr>
          <p:spPr>
            <a:xfrm>
              <a:off x="5590450" y="3642844"/>
              <a:ext cx="27432" cy="252483"/>
            </a:xfrm>
            <a:prstGeom prst="rect">
              <a:avLst/>
            </a:prstGeom>
            <a:solidFill>
              <a:srgbClr val="F1F1F1"/>
            </a:solidFill>
            <a:ln w="28575"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754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3C77-B56B-50AA-2A54-8389C501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PIPELINE</a:t>
            </a:r>
            <a:r>
              <a:rPr lang="en-US" dirty="0"/>
              <a:t> ORGANIZATION AND </a:t>
            </a:r>
            <a:r>
              <a:rPr lang="en-US" b="1" dirty="0"/>
              <a:t>STRUCTURE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70B73-84F0-467F-1FED-6D4D0AEF9B5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076F2-FCAB-5567-730D-1C7D6B5B95A0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93E82-31CB-8CCC-787F-B392FD6535EB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AC1BD9A-C28C-E699-9720-C61FC83EE42F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0438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Pipeline canvas serves as the primary element for building workflows of single or multiple activities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274616C-87D8-2623-82F4-87AB7B7F879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0438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Orchestration and processing is completed using pipeline activities, which can be combined to define activity dependencies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078EFCC-F3F5-D79B-F88D-879F7A1AC25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043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Parameters and variables can be used to create dynamic orchestration patterns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0122D488-49C5-523A-5A61-8390867B9EF5}"/>
              </a:ext>
            </a:extLst>
          </p:cNvPr>
          <p:cNvSpPr/>
          <p:nvPr/>
        </p:nvSpPr>
        <p:spPr bwMode="auto">
          <a:xfrm>
            <a:off x="5622006" y="2002212"/>
            <a:ext cx="6400800" cy="360756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CD5D04-AC4D-7279-B329-9D709DCBB396}"/>
              </a:ext>
            </a:extLst>
          </p:cNvPr>
          <p:cNvGrpSpPr/>
          <p:nvPr/>
        </p:nvGrpSpPr>
        <p:grpSpPr>
          <a:xfrm>
            <a:off x="5730833" y="2097199"/>
            <a:ext cx="6183145" cy="3417591"/>
            <a:chOff x="5590450" y="1922993"/>
            <a:chExt cx="6183145" cy="34175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FF5902-C2C0-D006-A3EB-AD3A0AD8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5"/>
            <a:stretch/>
          </p:blipFill>
          <p:spPr>
            <a:xfrm>
              <a:off x="5590450" y="1922993"/>
              <a:ext cx="6183145" cy="3417591"/>
            </a:xfrm>
            <a:prstGeom prst="roundRect">
              <a:avLst>
                <a:gd name="adj" fmla="val 1987"/>
              </a:avLst>
            </a:prstGeom>
            <a:ln w="28575">
              <a:solidFill>
                <a:srgbClr val="F1F1F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63CDE5-D8AA-769A-7FF4-BC0E62D15EB3}"/>
                </a:ext>
              </a:extLst>
            </p:cNvPr>
            <p:cNvSpPr/>
            <p:nvPr/>
          </p:nvSpPr>
          <p:spPr>
            <a:xfrm>
              <a:off x="5590450" y="3642844"/>
              <a:ext cx="27432" cy="252483"/>
            </a:xfrm>
            <a:prstGeom prst="rect">
              <a:avLst/>
            </a:prstGeom>
            <a:solidFill>
              <a:srgbClr val="F1F1F1"/>
            </a:solidFill>
            <a:ln w="28575"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6155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94-BB92-B3C5-1D7A-6F4FDBCE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b="1" dirty="0"/>
              <a:t>ACTIVITY </a:t>
            </a:r>
            <a:r>
              <a:rPr lang="en-US" dirty="0"/>
              <a:t>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EB518-B304-A0CB-4F85-444D7D70BE7F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ACBB6-82A6-49FC-C608-0B39B6DE3739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40EDCE-913F-92E6-0445-D4D295295D9B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494238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Move and Transform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Pipelines are considered orchestration and movement items rather than transformation items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B58A905-F23F-D814-3032-FA74341253F7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5494238" cy="19428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Orchestrate</a:t>
            </a:r>
            <a:r>
              <a:rPr lang="en-US" sz="1800" dirty="0">
                <a:latin typeface="+mn-lt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Often the primary choice for conducting multiple tasks in a particular order such as extracting data with a copy task, using a Databricks activity to transform, and refreshing the semantic model for consumption</a:t>
            </a: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E76B6D86-DBE2-563F-98FB-D3603FA72945}"/>
              </a:ext>
            </a:extLst>
          </p:cNvPr>
          <p:cNvSpPr/>
          <p:nvPr/>
        </p:nvSpPr>
        <p:spPr bwMode="auto">
          <a:xfrm>
            <a:off x="7337940" y="2060998"/>
            <a:ext cx="2247901" cy="118314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4D7C51-E905-129E-7350-C17FE086C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7" b="2458"/>
          <a:stretch/>
        </p:blipFill>
        <p:spPr>
          <a:xfrm>
            <a:off x="7402288" y="2142236"/>
            <a:ext cx="2096467" cy="1009740"/>
          </a:xfrm>
          <a:prstGeom prst="rect">
            <a:avLst/>
          </a:prstGeom>
        </p:spPr>
      </p:pic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1D26D138-C720-B460-1EAD-934CD8503BD6}"/>
              </a:ext>
            </a:extLst>
          </p:cNvPr>
          <p:cNvSpPr/>
          <p:nvPr/>
        </p:nvSpPr>
        <p:spPr bwMode="auto">
          <a:xfrm>
            <a:off x="7337941" y="3846826"/>
            <a:ext cx="2247901" cy="2417808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11477C-0D3A-F8A7-1ED9-0D8ABDA7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8" y="3927521"/>
            <a:ext cx="2146120" cy="22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23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94-BB92-B3C5-1D7A-6F4FDBCE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b="1" dirty="0"/>
              <a:t>ACTIVITY </a:t>
            </a:r>
            <a:r>
              <a:rPr lang="en-US" dirty="0"/>
              <a:t>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EB518-B304-A0CB-4F85-444D7D70BE7F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ACBB6-82A6-49FC-C608-0B39B6DE3739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40EDCE-913F-92E6-0445-D4D295295D9B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494238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Control Flow:</a:t>
            </a:r>
          </a:p>
          <a:p>
            <a:pPr marL="0" indent="0">
              <a:buNone/>
            </a:pPr>
            <a:r>
              <a:rPr lang="en-US" sz="1800" dirty="0"/>
              <a:t>Dynamic patterns leverage iterators like </a:t>
            </a:r>
            <a:r>
              <a:rPr lang="en-US" sz="1800" dirty="0" err="1">
                <a:solidFill>
                  <a:srgbClr val="002B4B"/>
                </a:solidFill>
              </a:rPr>
              <a:t>ForEach</a:t>
            </a:r>
            <a:r>
              <a:rPr lang="en-US" sz="1800" dirty="0"/>
              <a:t> and conditionals like </a:t>
            </a:r>
            <a:r>
              <a:rPr lang="en-US" sz="1800" dirty="0">
                <a:solidFill>
                  <a:srgbClr val="002B4B"/>
                </a:solidFill>
              </a:rPr>
              <a:t>If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2B4B"/>
                </a:solidFill>
              </a:rPr>
              <a:t>Switch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B58A905-F23F-D814-3032-FA74341253F7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5494238" cy="19428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Transform: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References to transforming data in the context of a pipeline often refer to orchestration engaging a notebook, stored procedure, or equivalent script – the pipeline does not perform the transformation natively</a:t>
            </a:r>
          </a:p>
        </p:txBody>
      </p:sp>
      <p:sp>
        <p:nvSpPr>
          <p:cNvPr id="3" name="Rounded Rectangle 13">
            <a:extLst>
              <a:ext uri="{FF2B5EF4-FFF2-40B4-BE49-F238E27FC236}">
                <a16:creationId xmlns:a16="http://schemas.microsoft.com/office/drawing/2014/main" id="{5C8B2032-B5CF-1F0A-508F-A7A521ECFFFD}"/>
              </a:ext>
            </a:extLst>
          </p:cNvPr>
          <p:cNvSpPr/>
          <p:nvPr/>
        </p:nvSpPr>
        <p:spPr bwMode="auto">
          <a:xfrm>
            <a:off x="7337940" y="1517785"/>
            <a:ext cx="2238621" cy="2280511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F17E0-A998-8439-DFDE-18DE519F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07" y="1591152"/>
            <a:ext cx="2031633" cy="2124402"/>
          </a:xfrm>
          <a:prstGeom prst="rect">
            <a:avLst/>
          </a:prstGeom>
        </p:spPr>
      </p:pic>
      <p:sp>
        <p:nvSpPr>
          <p:cNvPr id="5" name="Rounded Rectangle 18">
            <a:extLst>
              <a:ext uri="{FF2B5EF4-FFF2-40B4-BE49-F238E27FC236}">
                <a16:creationId xmlns:a16="http://schemas.microsoft.com/office/drawing/2014/main" id="{6A65E22C-6C6E-7BE2-713E-355E8F4557A7}"/>
              </a:ext>
            </a:extLst>
          </p:cNvPr>
          <p:cNvSpPr/>
          <p:nvPr/>
        </p:nvSpPr>
        <p:spPr bwMode="auto">
          <a:xfrm>
            <a:off x="7328660" y="4327079"/>
            <a:ext cx="2247901" cy="1577442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5251C-3D5B-E961-986A-62C70C41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07" y="4385535"/>
            <a:ext cx="2031634" cy="14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5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PARAMETERIZATION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Parameters</a:t>
            </a:r>
            <a:r>
              <a:rPr lang="en-US" sz="1800" dirty="0"/>
              <a:t> allow developers to dynamically provide specific values for a pipeline run </a:t>
            </a:r>
          </a:p>
          <a:p>
            <a:r>
              <a:rPr lang="en-US" sz="1800" dirty="0"/>
              <a:t>Source and destination objects, folders, and files</a:t>
            </a:r>
          </a:p>
          <a:p>
            <a:r>
              <a:rPr lang="en-US" sz="1800" dirty="0"/>
              <a:t>Can be combined with other activities, like </a:t>
            </a:r>
            <a:r>
              <a:rPr lang="en-US" sz="1800" dirty="0" err="1"/>
              <a:t>ForEach</a:t>
            </a:r>
            <a:r>
              <a:rPr lang="en-US" sz="1800" dirty="0"/>
              <a:t> loops, to optimize dynamic ingestion patterns</a:t>
            </a:r>
          </a:p>
          <a:p>
            <a:r>
              <a:rPr lang="en-US" sz="1800" dirty="0"/>
              <a:t>Enhances pipeline reusability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9809C2-7722-F213-3D06-17C8A90A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3396479"/>
            <a:ext cx="4508076" cy="2852606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44F9C-E029-09EC-AC0F-1D146B2F26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62" y="3396479"/>
            <a:ext cx="4505031" cy="2852607"/>
          </a:xfrm>
          <a:prstGeom prst="roundRect">
            <a:avLst>
              <a:gd name="adj" fmla="val 1168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054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EXECUTION AND MONITORING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Pipelines can be executed on-demand, scheduled, or triggered based on a storage blob event</a:t>
            </a:r>
          </a:p>
          <a:p>
            <a:r>
              <a:rPr lang="en-US" sz="1800" dirty="0"/>
              <a:t>Pipeline run history can be viewed in the monitoring hub or the Run History pipeline tab</a:t>
            </a:r>
          </a:p>
          <a:p>
            <a:r>
              <a:rPr lang="en-US" sz="1800" dirty="0"/>
              <a:t>Run id’s captures every pipeline execution and are useful for reviewing run details about an execution</a:t>
            </a:r>
          </a:p>
          <a:p>
            <a:r>
              <a:rPr lang="en-US" sz="1800" dirty="0"/>
              <a:t>Execution history can be viewed as an activity list or a Gantt chart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AD367-18F8-20F2-74A6-3A6B316E7E1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3395138"/>
            <a:ext cx="4508076" cy="2850333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4460D-E338-2055-E1F9-F1944CB0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0" r="904"/>
          <a:stretch/>
        </p:blipFill>
        <p:spPr>
          <a:xfrm>
            <a:off x="6378150" y="3393840"/>
            <a:ext cx="4507455" cy="2852928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811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A060-ACF7-82D1-7D8C-B8EBE46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DATA ASSISTANT</a:t>
            </a:r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F5C0A90F-5FF4-FB86-C379-44EF23575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339215" y="668006"/>
            <a:ext cx="3988342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ED99BE-22A4-6B1F-9AFB-09AA3506DD52}"/>
              </a:ext>
            </a:extLst>
          </p:cNvPr>
          <p:cNvGrpSpPr/>
          <p:nvPr/>
        </p:nvGrpSpPr>
        <p:grpSpPr>
          <a:xfrm>
            <a:off x="264593" y="1848253"/>
            <a:ext cx="5211208" cy="4741682"/>
            <a:chOff x="264592" y="1848254"/>
            <a:chExt cx="5211208" cy="4741682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BE0EC19D-7063-A0AC-3724-CBB5D2FB94D4}"/>
                </a:ext>
              </a:extLst>
            </p:cNvPr>
            <p:cNvSpPr txBox="1">
              <a:spLocks/>
            </p:cNvSpPr>
            <p:nvPr/>
          </p:nvSpPr>
          <p:spPr>
            <a:xfrm>
              <a:off x="264592" y="1848254"/>
              <a:ext cx="5211208" cy="47416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rtl="0" eaLnBrk="1" fontAlgn="base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33363" indent="-223838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466725" indent="-233363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690563" indent="-223838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923925" indent="-233363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 graphical tool that guides users through configuring the data source and destination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Can pick from existing source in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OneLake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 Data Hub or select from a broad range of source connections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Additional connectors are released each month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630AC4-57EA-8195-C247-CC01E5E55360}"/>
                </a:ext>
              </a:extLst>
            </p:cNvPr>
            <p:cNvCxnSpPr>
              <a:cxnSpLocks/>
            </p:cNvCxnSpPr>
            <p:nvPr/>
          </p:nvCxnSpPr>
          <p:spPr>
            <a:xfrm>
              <a:off x="264592" y="3430168"/>
              <a:ext cx="4898572" cy="0"/>
            </a:xfrm>
            <a:prstGeom prst="line">
              <a:avLst/>
            </a:prstGeom>
            <a:noFill/>
            <a:ln w="6350" cap="flat" cmpd="sng" algn="ctr">
              <a:solidFill>
                <a:srgbClr val="2D2D2D">
                  <a:lumMod val="75000"/>
                  <a:lumOff val="25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451BFD-D522-483A-CC92-8632BCC2BFAC}"/>
                </a:ext>
              </a:extLst>
            </p:cNvPr>
            <p:cNvCxnSpPr>
              <a:cxnSpLocks/>
            </p:cNvCxnSpPr>
            <p:nvPr/>
          </p:nvCxnSpPr>
          <p:spPr>
            <a:xfrm>
              <a:off x="264592" y="4453428"/>
              <a:ext cx="4898572" cy="0"/>
            </a:xfrm>
            <a:prstGeom prst="line">
              <a:avLst/>
            </a:prstGeom>
            <a:noFill/>
            <a:ln w="6350" cap="flat" cmpd="sng" algn="ctr">
              <a:solidFill>
                <a:srgbClr val="2D2D2D">
                  <a:lumMod val="75000"/>
                  <a:lumOff val="25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0F2BFC-E2B4-7984-468F-1CC592DCD455}"/>
              </a:ext>
            </a:extLst>
          </p:cNvPr>
          <p:cNvGrpSpPr/>
          <p:nvPr/>
        </p:nvGrpSpPr>
        <p:grpSpPr>
          <a:xfrm>
            <a:off x="5561972" y="2143410"/>
            <a:ext cx="6150429" cy="3398027"/>
            <a:chOff x="5561972" y="2143410"/>
            <a:chExt cx="6150429" cy="3398027"/>
          </a:xfrm>
        </p:grpSpPr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C1C02317-858C-557D-2E73-6D94EFA4C030}"/>
                </a:ext>
              </a:extLst>
            </p:cNvPr>
            <p:cNvSpPr/>
            <p:nvPr/>
          </p:nvSpPr>
          <p:spPr bwMode="auto">
            <a:xfrm>
              <a:off x="5561972" y="2143410"/>
              <a:ext cx="6150429" cy="3398027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EAAEC4-51EB-8959-4A32-3A85DE16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7"/>
            <a:stretch/>
          </p:blipFill>
          <p:spPr>
            <a:xfrm>
              <a:off x="5638172" y="2217412"/>
              <a:ext cx="5998028" cy="3250021"/>
            </a:xfrm>
            <a:prstGeom prst="roundRect">
              <a:avLst>
                <a:gd name="adj" fmla="val 3045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897070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</a:t>
            </a:r>
            <a:r>
              <a:rPr lang="en-US" dirty="0"/>
              <a:t> PIPELINE </a:t>
            </a:r>
            <a:r>
              <a:rPr lang="en-US" b="1" dirty="0"/>
              <a:t>TEMPLATES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Fabric offers predefined pipeline templates for common scenarios </a:t>
            </a:r>
          </a:p>
          <a:p>
            <a:r>
              <a:rPr lang="en-US" sz="1800" dirty="0"/>
              <a:t>Templates can be used as a starting point and customized as needed</a:t>
            </a:r>
          </a:p>
          <a:p>
            <a:r>
              <a:rPr lang="en-US" sz="1800" dirty="0"/>
              <a:t>Navigating creation using a template constructs the pipeline canvas for you to simplify development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296D2-3569-BE2B-7C28-D1C4673B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6" b="3521"/>
          <a:stretch/>
        </p:blipFill>
        <p:spPr>
          <a:xfrm>
            <a:off x="1034330" y="3393840"/>
            <a:ext cx="4507992" cy="2856063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641A1-C379-1EF5-B0FF-DDE55910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86"/>
          <a:stretch/>
        </p:blipFill>
        <p:spPr>
          <a:xfrm>
            <a:off x="6377882" y="3393841"/>
            <a:ext cx="4507992" cy="2856062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3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53274E-2AC2-E63C-26F6-9EA4A65B8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7" y="344843"/>
            <a:ext cx="11951746" cy="59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74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A060-ACF7-82D1-7D8C-B8EBE46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 </a:t>
            </a:r>
            <a:r>
              <a:rPr lang="en-US" dirty="0"/>
              <a:t>COPY </a:t>
            </a:r>
            <a:r>
              <a:rPr lang="en-US" b="1" dirty="0"/>
              <a:t>PATTERNS</a:t>
            </a:r>
            <a:endParaRPr lang="en-US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F5C0A90F-5FF4-FB86-C379-44EF23575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034095" y="586028"/>
            <a:ext cx="4598580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C1C02317-858C-557D-2E73-6D94EFA4C030}"/>
              </a:ext>
            </a:extLst>
          </p:cNvPr>
          <p:cNvSpPr/>
          <p:nvPr/>
        </p:nvSpPr>
        <p:spPr bwMode="auto">
          <a:xfrm>
            <a:off x="5561972" y="2143410"/>
            <a:ext cx="6150429" cy="339802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6AE4A56-6EC2-B24A-DDD3-C9264202BA50}"/>
              </a:ext>
            </a:extLst>
          </p:cNvPr>
          <p:cNvSpPr txBox="1">
            <a:spLocks/>
          </p:cNvSpPr>
          <p:nvPr/>
        </p:nvSpPr>
        <p:spPr>
          <a:xfrm>
            <a:off x="274320" y="1461155"/>
            <a:ext cx="5234998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Copy task can be combined with other activities to create repeatable and flexible data ingestion patterns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Example: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Lookup activity executes a query against configuration tables using a pipeline parameter to return a list of tables to process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List of tables is passed to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ForEach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loop containing a switch statement for conditional execution of copy activities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Execute Pipeline activity passes the parameter to a pipeline containing another Lookup activity and a Notebook activity for transforming and loading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551CF3-34E4-0EC7-95BF-0962E4B9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031" y="2202923"/>
            <a:ext cx="5814309" cy="3279000"/>
          </a:xfrm>
          <a:prstGeom prst="roundRect">
            <a:avLst>
              <a:gd name="adj" fmla="val 3045"/>
            </a:avLst>
          </a:prstGeom>
        </p:spPr>
      </p:pic>
    </p:spTree>
    <p:extLst>
      <p:ext uri="{BB962C8B-B14F-4D97-AF65-F5344CB8AC3E}">
        <p14:creationId xmlns:p14="http://schemas.microsoft.com/office/powerpoint/2010/main" val="4374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3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4D861-B97A-0BBC-8114-2A940D5C4E90}"/>
              </a:ext>
            </a:extLst>
          </p:cNvPr>
          <p:cNvGrpSpPr/>
          <p:nvPr/>
        </p:nvGrpSpPr>
        <p:grpSpPr>
          <a:xfrm>
            <a:off x="1031967" y="2006953"/>
            <a:ext cx="10128066" cy="2482701"/>
            <a:chOff x="953994" y="2006953"/>
            <a:chExt cx="10128066" cy="24827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743E8F-F7E1-AA31-612A-96712BE8527D}"/>
                </a:ext>
              </a:extLst>
            </p:cNvPr>
            <p:cNvGrpSpPr/>
            <p:nvPr/>
          </p:nvGrpSpPr>
          <p:grpSpPr>
            <a:xfrm>
              <a:off x="953994" y="2006953"/>
              <a:ext cx="1602769" cy="2203704"/>
              <a:chOff x="1698712" y="2348784"/>
              <a:chExt cx="1602769" cy="220570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0C8C6D2-9516-6AA9-D7D1-FD8ACAE30D35}"/>
                  </a:ext>
                </a:extLst>
              </p:cNvPr>
              <p:cNvSpPr/>
              <p:nvPr/>
            </p:nvSpPr>
            <p:spPr>
              <a:xfrm>
                <a:off x="1832276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22466A-6CE9-2E17-75BA-C6263C868BEE}"/>
                  </a:ext>
                </a:extLst>
              </p:cNvPr>
              <p:cNvSpPr txBox="1"/>
              <p:nvPr/>
            </p:nvSpPr>
            <p:spPr>
              <a:xfrm>
                <a:off x="1698712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Create a pipeline</a:t>
                </a:r>
              </a:p>
            </p:txBody>
          </p:sp>
          <p:pic>
            <p:nvPicPr>
              <p:cNvPr id="6" name="Graphic 5" descr="Decision chart with solid fill">
                <a:extLst>
                  <a:ext uri="{FF2B5EF4-FFF2-40B4-BE49-F238E27FC236}">
                    <a16:creationId xmlns:a16="http://schemas.microsoft.com/office/drawing/2014/main" id="{BE984756-E6A5-89F0-CCF3-459830892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5551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A2E40E-B0AF-9330-7164-2C45F689A105}"/>
                </a:ext>
              </a:extLst>
            </p:cNvPr>
            <p:cNvGrpSpPr/>
            <p:nvPr/>
          </p:nvGrpSpPr>
          <p:grpSpPr>
            <a:xfrm>
              <a:off x="3795759" y="2006953"/>
              <a:ext cx="1602769" cy="2203704"/>
              <a:chOff x="3920605" y="2348784"/>
              <a:chExt cx="1602769" cy="220570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24758D6-BB3E-9EC3-5136-934AF5A7A7AD}"/>
                  </a:ext>
                </a:extLst>
              </p:cNvPr>
              <p:cNvSpPr/>
              <p:nvPr/>
            </p:nvSpPr>
            <p:spPr>
              <a:xfrm>
                <a:off x="4054169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428EA-EAC9-F88D-9245-8788C1E6CBDC}"/>
                  </a:ext>
                </a:extLst>
              </p:cNvPr>
              <p:cNvSpPr txBox="1"/>
              <p:nvPr/>
            </p:nvSpPr>
            <p:spPr>
              <a:xfrm>
                <a:off x="3920605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Add a simple copy activity</a:t>
                </a:r>
              </a:p>
            </p:txBody>
          </p:sp>
          <p:pic>
            <p:nvPicPr>
              <p:cNvPr id="10" name="Graphic 9" descr="List with solid fill">
                <a:extLst>
                  <a:ext uri="{FF2B5EF4-FFF2-40B4-BE49-F238E27FC236}">
                    <a16:creationId xmlns:a16="http://schemas.microsoft.com/office/drawing/2014/main" id="{D6C5AE42-4522-F35F-CB14-491288ECA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17444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F0B647-B68F-AE10-D6C1-18F3C8CE38A4}"/>
                </a:ext>
              </a:extLst>
            </p:cNvPr>
            <p:cNvGrpSpPr/>
            <p:nvPr/>
          </p:nvGrpSpPr>
          <p:grpSpPr>
            <a:xfrm>
              <a:off x="6637524" y="2006953"/>
              <a:ext cx="1602769" cy="2482701"/>
              <a:chOff x="6142498" y="2348784"/>
              <a:chExt cx="1602769" cy="248270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402F1D3-E623-5142-6549-6789DD2605EC}"/>
                  </a:ext>
                </a:extLst>
              </p:cNvPr>
              <p:cNvSpPr/>
              <p:nvPr/>
            </p:nvSpPr>
            <p:spPr>
              <a:xfrm>
                <a:off x="6276062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9C44F9-9822-54D1-F8BF-ABC79591FED7}"/>
                  </a:ext>
                </a:extLst>
              </p:cNvPr>
              <p:cNvSpPr txBox="1"/>
              <p:nvPr/>
            </p:nvSpPr>
            <p:spPr>
              <a:xfrm>
                <a:off x="6142498" y="3908155"/>
                <a:ext cx="16027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Move data from source to OneLake</a:t>
                </a:r>
              </a:p>
            </p:txBody>
          </p:sp>
          <p:pic>
            <p:nvPicPr>
              <p:cNvPr id="14" name="Graphic 13" descr="Cause And Effect with solid fill">
                <a:extLst>
                  <a:ext uri="{FF2B5EF4-FFF2-40B4-BE49-F238E27FC236}">
                    <a16:creationId xmlns:a16="http://schemas.microsoft.com/office/drawing/2014/main" id="{7FF6175B-96F9-79B8-4C79-E696F2E78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539337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C5C964-647C-A028-19D9-6DB2DBFA2D59}"/>
                </a:ext>
              </a:extLst>
            </p:cNvPr>
            <p:cNvGrpSpPr/>
            <p:nvPr/>
          </p:nvGrpSpPr>
          <p:grpSpPr>
            <a:xfrm>
              <a:off x="9479291" y="2006953"/>
              <a:ext cx="1602769" cy="1928703"/>
              <a:chOff x="8364391" y="2348784"/>
              <a:chExt cx="1602769" cy="192870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F8FF73-F4EE-2ABF-E901-D2603BEF92A9}"/>
                  </a:ext>
                </a:extLst>
              </p:cNvPr>
              <p:cNvSpPr/>
              <p:nvPr/>
            </p:nvSpPr>
            <p:spPr>
              <a:xfrm>
                <a:off x="8497955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2781AB-65B3-9F4B-5625-877CF8D846DB}"/>
                  </a:ext>
                </a:extLst>
              </p:cNvPr>
              <p:cNvSpPr txBox="1"/>
              <p:nvPr/>
            </p:nvSpPr>
            <p:spPr>
              <a:xfrm>
                <a:off x="8364391" y="3908155"/>
                <a:ext cx="1602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  <p:pic>
            <p:nvPicPr>
              <p:cNvPr id="18" name="Graphic 17" descr="Daily calendar with solid fill">
                <a:extLst>
                  <a:ext uri="{FF2B5EF4-FFF2-40B4-BE49-F238E27FC236}">
                    <a16:creationId xmlns:a16="http://schemas.microsoft.com/office/drawing/2014/main" id="{7ADAAAB3-A105-6BB0-BF0B-A05A4C90B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761230" y="2612059"/>
                <a:ext cx="809090" cy="809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2919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INTRO TO APACHE SPARK IN MICROSOFT 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87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8FE6-69BE-5364-F888-BC1C9B5F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ED1191-7DD5-5B24-C320-FA42C33737F9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BBC81-B839-DA82-8273-C30137ED0F58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EE845-569C-457B-4B5F-C78834D32985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Database">
            <a:extLst>
              <a:ext uri="{FF2B5EF4-FFF2-40B4-BE49-F238E27FC236}">
                <a16:creationId xmlns:a16="http://schemas.microsoft.com/office/drawing/2014/main" id="{1E0BE354-B579-B448-950C-9EAA4FE9B253}"/>
              </a:ext>
            </a:extLst>
          </p:cNvPr>
          <p:cNvSpPr/>
          <p:nvPr/>
        </p:nvSpPr>
        <p:spPr>
          <a:xfrm>
            <a:off x="274320" y="1860915"/>
            <a:ext cx="723560" cy="72356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BB4CBA-AFA2-9DC0-332C-95928F881741}"/>
              </a:ext>
            </a:extLst>
          </p:cNvPr>
          <p:cNvSpPr/>
          <p:nvPr/>
        </p:nvSpPr>
        <p:spPr>
          <a:xfrm>
            <a:off x="1125020" y="1568249"/>
            <a:ext cx="10227294" cy="1315563"/>
          </a:xfrm>
          <a:custGeom>
            <a:avLst/>
            <a:gdLst>
              <a:gd name="connsiteX0" fmla="*/ 0 w 9909038"/>
              <a:gd name="connsiteY0" fmla="*/ 0 h 1315563"/>
              <a:gd name="connsiteX1" fmla="*/ 9909038 w 9909038"/>
              <a:gd name="connsiteY1" fmla="*/ 0 h 1315563"/>
              <a:gd name="connsiteX2" fmla="*/ 9909038 w 9909038"/>
              <a:gd name="connsiteY2" fmla="*/ 1315563 h 1315563"/>
              <a:gd name="connsiteX3" fmla="*/ 0 w 9909038"/>
              <a:gd name="connsiteY3" fmla="*/ 1315563 h 1315563"/>
              <a:gd name="connsiteX4" fmla="*/ 0 w 9909038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9038" h="1315563">
                <a:moveTo>
                  <a:pt x="0" y="0"/>
                </a:moveTo>
                <a:lnTo>
                  <a:pt x="9909038" y="0"/>
                </a:lnTo>
                <a:lnTo>
                  <a:pt x="9909038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Apache Spark is an open-source framework for large-scale data processing.</a:t>
            </a:r>
          </a:p>
        </p:txBody>
      </p:sp>
      <p:sp>
        <p:nvSpPr>
          <p:cNvPr id="9" name="Rectangle 8" descr="Cloud">
            <a:extLst>
              <a:ext uri="{FF2B5EF4-FFF2-40B4-BE49-F238E27FC236}">
                <a16:creationId xmlns:a16="http://schemas.microsoft.com/office/drawing/2014/main" id="{6CD1EACD-44ED-ECA8-CA64-AA8BC59CD75B}"/>
              </a:ext>
            </a:extLst>
          </p:cNvPr>
          <p:cNvSpPr/>
          <p:nvPr/>
        </p:nvSpPr>
        <p:spPr>
          <a:xfrm>
            <a:off x="274320" y="3527701"/>
            <a:ext cx="723560" cy="7235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72243D-0ACA-DE1B-6C16-C579857C0317}"/>
              </a:ext>
            </a:extLst>
          </p:cNvPr>
          <p:cNvSpPr/>
          <p:nvPr/>
        </p:nvSpPr>
        <p:spPr>
          <a:xfrm>
            <a:off x="1116915" y="3212704"/>
            <a:ext cx="10487746" cy="910569"/>
          </a:xfrm>
          <a:custGeom>
            <a:avLst/>
            <a:gdLst>
              <a:gd name="connsiteX0" fmla="*/ 0 w 5143500"/>
              <a:gd name="connsiteY0" fmla="*/ 0 h 1315563"/>
              <a:gd name="connsiteX1" fmla="*/ 5143500 w 5143500"/>
              <a:gd name="connsiteY1" fmla="*/ 0 h 1315563"/>
              <a:gd name="connsiteX2" fmla="*/ 5143500 w 5143500"/>
              <a:gd name="connsiteY2" fmla="*/ 1315563 h 1315563"/>
              <a:gd name="connsiteX3" fmla="*/ 0 w 5143500"/>
              <a:gd name="connsiteY3" fmla="*/ 1315563 h 1315563"/>
              <a:gd name="connsiteX4" fmla="*/ 0 w 5143500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0" h="1315563">
                <a:moveTo>
                  <a:pt x="0" y="0"/>
                </a:moveTo>
                <a:lnTo>
                  <a:pt x="5143500" y="0"/>
                </a:lnTo>
                <a:lnTo>
                  <a:pt x="5143500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It's popular for "big data" processing and is available in multiple platforms:</a:t>
            </a:r>
          </a:p>
        </p:txBody>
      </p:sp>
      <p:sp>
        <p:nvSpPr>
          <p:cNvPr id="11" name="Rectangle 10" descr="Sparkler">
            <a:extLst>
              <a:ext uri="{FF2B5EF4-FFF2-40B4-BE49-F238E27FC236}">
                <a16:creationId xmlns:a16="http://schemas.microsoft.com/office/drawing/2014/main" id="{6EF1BB74-495D-CDA5-E652-867DCF2D4B82}"/>
              </a:ext>
            </a:extLst>
          </p:cNvPr>
          <p:cNvSpPr/>
          <p:nvPr/>
        </p:nvSpPr>
        <p:spPr>
          <a:xfrm>
            <a:off x="274320" y="5149823"/>
            <a:ext cx="723560" cy="7235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298D46-E20F-A366-E8F2-F99FD37EBEE1}"/>
              </a:ext>
            </a:extLst>
          </p:cNvPr>
          <p:cNvSpPr/>
          <p:nvPr/>
        </p:nvSpPr>
        <p:spPr>
          <a:xfrm>
            <a:off x="1125020" y="4857158"/>
            <a:ext cx="10227294" cy="1315563"/>
          </a:xfrm>
          <a:custGeom>
            <a:avLst/>
            <a:gdLst>
              <a:gd name="connsiteX0" fmla="*/ 0 w 9909038"/>
              <a:gd name="connsiteY0" fmla="*/ 0 h 1315563"/>
              <a:gd name="connsiteX1" fmla="*/ 9909038 w 9909038"/>
              <a:gd name="connsiteY1" fmla="*/ 0 h 1315563"/>
              <a:gd name="connsiteX2" fmla="*/ 9909038 w 9909038"/>
              <a:gd name="connsiteY2" fmla="*/ 1315563 h 1315563"/>
              <a:gd name="connsiteX3" fmla="*/ 0 w 9909038"/>
              <a:gd name="connsiteY3" fmla="*/ 1315563 h 1315563"/>
              <a:gd name="connsiteX4" fmla="*/ 0 w 9909038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9038" h="1315563">
                <a:moveTo>
                  <a:pt x="0" y="0"/>
                </a:moveTo>
                <a:lnTo>
                  <a:pt x="9909038" y="0"/>
                </a:lnTo>
                <a:lnTo>
                  <a:pt x="9909038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Spark in Fabric is used for data ingestion, processing, and analysis with </a:t>
            </a:r>
            <a:r>
              <a:rPr lang="en-US" sz="1800" kern="1200" dirty="0" err="1">
                <a:solidFill>
                  <a:schemeClr val="tx1"/>
                </a:solidFill>
              </a:rPr>
              <a:t>lakehouse</a:t>
            </a:r>
            <a:r>
              <a:rPr lang="en-US" sz="1800" kern="1200" dirty="0">
                <a:solidFill>
                  <a:schemeClr val="tx1"/>
                </a:solidFill>
              </a:rPr>
              <a:t> at the core.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FE1C5A-24B7-A844-8BD1-40A025F6BBD6}"/>
              </a:ext>
            </a:extLst>
          </p:cNvPr>
          <p:cNvSpPr/>
          <p:nvPr/>
        </p:nvSpPr>
        <p:spPr>
          <a:xfrm>
            <a:off x="140201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HDInsight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FD9450-766B-19F4-9C15-28C98CBE1EEC}"/>
              </a:ext>
            </a:extLst>
          </p:cNvPr>
          <p:cNvSpPr/>
          <p:nvPr/>
        </p:nvSpPr>
        <p:spPr>
          <a:xfrm>
            <a:off x="635337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Databricks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7994C7-F74B-9A1C-269E-1D1D25C77887}"/>
              </a:ext>
            </a:extLst>
          </p:cNvPr>
          <p:cNvSpPr/>
          <p:nvPr/>
        </p:nvSpPr>
        <p:spPr>
          <a:xfrm>
            <a:off x="387769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Synapse Analytics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F769BD-1337-BD6B-200F-4EB759ECA95F}"/>
              </a:ext>
            </a:extLst>
          </p:cNvPr>
          <p:cNvSpPr/>
          <p:nvPr/>
        </p:nvSpPr>
        <p:spPr>
          <a:xfrm>
            <a:off x="882905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142693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APACHE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D6372D7-2D11-7386-BE0E-C2AB5931BD2E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7172297" cy="195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Distributed data processing framework that facilitates large-scale data analytics by coordinating tasks across multiple processing nodes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Uses a "divide and conquer" strategy by spreading the workload across multiple machines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Distribution of tasks and results aggregation is managed by Spark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7094439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Distribution process: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User submits a data processing job using code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This code initiates a driver program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Driver program uses </a:t>
            </a:r>
            <a:r>
              <a:rPr lang="en-US" b="0" dirty="0" err="1"/>
              <a:t>SparkContext</a:t>
            </a:r>
            <a:r>
              <a:rPr lang="en-US" b="0" dirty="0"/>
              <a:t> to oversee the distribution of tasks within the Spark cluster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A23698-7969-29AC-3479-AED54ABCC79C}"/>
              </a:ext>
            </a:extLst>
          </p:cNvPr>
          <p:cNvCxnSpPr>
            <a:cxnSpLocks/>
          </p:cNvCxnSpPr>
          <p:nvPr/>
        </p:nvCxnSpPr>
        <p:spPr>
          <a:xfrm>
            <a:off x="314809" y="2448248"/>
            <a:ext cx="7131807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A7C333-2CCE-0982-F2D2-0B125D78210B}"/>
              </a:ext>
            </a:extLst>
          </p:cNvPr>
          <p:cNvCxnSpPr>
            <a:cxnSpLocks/>
          </p:cNvCxnSpPr>
          <p:nvPr/>
        </p:nvCxnSpPr>
        <p:spPr>
          <a:xfrm>
            <a:off x="314809" y="3145189"/>
            <a:ext cx="7131807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9E6CD14B-31FC-2BB4-ACEA-5E5AA643AAEB}"/>
              </a:ext>
            </a:extLst>
          </p:cNvPr>
          <p:cNvSpPr/>
          <p:nvPr/>
        </p:nvSpPr>
        <p:spPr bwMode="auto">
          <a:xfrm>
            <a:off x="7645260" y="1423753"/>
            <a:ext cx="3897085" cy="483467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5074D9-D703-A606-989B-801F125C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596" y="1487174"/>
            <a:ext cx="368041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7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800F-B7EB-8B91-D39E-C5DA8293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b="1" dirty="0"/>
              <a:t>LAZY</a:t>
            </a:r>
            <a:r>
              <a:rPr lang="en-US" dirty="0"/>
              <a:t>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55BF23-1A7E-3015-5F7D-9FC13AE8FB6E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BD02E-7D41-F519-0BA5-1292EE44528E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DA161C1-9BD9-38E8-2C2C-C9EA7329B231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1148959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Efficiency Benefits: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Allows Spark to optimize the execution plan based on the entire pipeline of transformations rather than executing each transformation step by step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Minimizes redundant computations and reduces I/O operations by pipelining transformations.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32565AB-C037-1F40-866C-DD47CA3B7287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1148959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Deferred Execution: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Spark operations are not immediately executed and are instead are added to a DAG (Directed Acyclic Graph) of transformations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The actual execution only happens when specific actions are triggered (e.g., collect(), count(), write())</a:t>
            </a:r>
          </a:p>
        </p:txBody>
      </p:sp>
    </p:spTree>
    <p:extLst>
      <p:ext uri="{BB962C8B-B14F-4D97-AF65-F5344CB8AC3E}">
        <p14:creationId xmlns:p14="http://schemas.microsoft.com/office/powerpoint/2010/main" val="1162197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CATALYST OPTIMIZER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Logical Optimization: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rule-based optimizations such as constant folding, predicate pushdown, projection pruning, null propagation, and Boolean expression simplification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Performs cost-based optimization by generating and evaluating multiple plans.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Analysis: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Uses the Catalog to build a logical plan by looking up table and column name references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rules to map attributes to their input, assign unique IDs to attributes, and propagate or coerce data types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4184B419-0875-9822-4F78-1D79E099F242}"/>
              </a:ext>
            </a:extLst>
          </p:cNvPr>
          <p:cNvSpPr/>
          <p:nvPr/>
        </p:nvSpPr>
        <p:spPr bwMode="auto">
          <a:xfrm>
            <a:off x="6770397" y="3094242"/>
            <a:ext cx="5167418" cy="1392574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7AEB056-CB4E-AA40-E5EA-CBB08132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51" y="3198249"/>
            <a:ext cx="4977468" cy="11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016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CATALYST OPTIMIZER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Code Generation: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Uses </a:t>
            </a:r>
            <a:r>
              <a:rPr lang="en-US" b="0" dirty="0" err="1"/>
              <a:t>quasiquotes</a:t>
            </a:r>
            <a:r>
              <a:rPr lang="en-US" b="0" dirty="0"/>
              <a:t> in Scala to generate and compile Java bytecode for execution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Transforms SQL expressions into abstract syntax trees (ASTs) for faster, CPU-bound in-memory processing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Physical Optimization: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Generates physical plans and selects the best using a cost-based model by choosing the optimal join algorithm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rule-based optimizations, like pipelining projections and filters into a single operation, and supports pushdown to data sources.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4184B419-0875-9822-4F78-1D79E099F242}"/>
              </a:ext>
            </a:extLst>
          </p:cNvPr>
          <p:cNvSpPr/>
          <p:nvPr/>
        </p:nvSpPr>
        <p:spPr bwMode="auto">
          <a:xfrm>
            <a:off x="6770397" y="3094242"/>
            <a:ext cx="5167418" cy="1392574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7AEB056-CB4E-AA40-E5EA-CBB08132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51" y="3198249"/>
            <a:ext cx="4977468" cy="11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19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NOTEBOOKS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EE50E66-5AE0-5ECC-5BB7-F14FDC352802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118462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 dirty="0"/>
              <a:t>Ideal for big data workloads and analysis using Spark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ABC624E-6044-ED8E-634F-8FA534C27265}"/>
              </a:ext>
            </a:extLst>
          </p:cNvPr>
          <p:cNvSpPr txBox="1">
            <a:spLocks/>
          </p:cNvSpPr>
          <p:nvPr/>
        </p:nvSpPr>
        <p:spPr>
          <a:xfrm>
            <a:off x="274320" y="2855877"/>
            <a:ext cx="5118462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/>
              <a:t>Allows for a mix of text, images, and code in multiple languages</a:t>
            </a:r>
            <a:endParaRPr lang="en-US" sz="1800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CA2892F-C037-2F28-6C30-A15F5DF9C33E}"/>
              </a:ext>
            </a:extLst>
          </p:cNvPr>
          <p:cNvSpPr txBox="1">
            <a:spLocks/>
          </p:cNvSpPr>
          <p:nvPr/>
        </p:nvSpPr>
        <p:spPr>
          <a:xfrm>
            <a:off x="274320" y="4046328"/>
            <a:ext cx="5118462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>
                <a:latin typeface="+mn-lt"/>
              </a:rPr>
              <a:t>Consists of markdown cells for documenting and executable code cells</a:t>
            </a:r>
            <a:endParaRPr lang="en-US" sz="1800" dirty="0">
              <a:latin typeface="+mn-lt"/>
            </a:endParaRP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F57E08-E37F-5366-2127-6D3D0CECAD83}"/>
              </a:ext>
            </a:extLst>
          </p:cNvPr>
          <p:cNvSpPr txBox="1">
            <a:spLocks/>
          </p:cNvSpPr>
          <p:nvPr/>
        </p:nvSpPr>
        <p:spPr>
          <a:xfrm>
            <a:off x="274320" y="5234328"/>
            <a:ext cx="5118462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Code can be executed interactively with immediate results</a:t>
            </a:r>
            <a:endParaRPr lang="en-US" dirty="0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A1F3BF81-6AFF-D981-17F2-8491D9116D09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3C0D78-58D1-B404-C000-23D9849E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" t="313" r="1162" b="2459"/>
          <a:stretch/>
        </p:blipFill>
        <p:spPr>
          <a:xfrm>
            <a:off x="5667102" y="2113913"/>
            <a:ext cx="6190216" cy="3466689"/>
          </a:xfrm>
          <a:prstGeom prst="roundRect">
            <a:avLst>
              <a:gd name="adj" fmla="val 1552"/>
            </a:avLst>
          </a:prstGeom>
          <a:ln w="19050">
            <a:solidFill>
              <a:srgbClr val="F6F6F6"/>
            </a:solidFill>
          </a:ln>
        </p:spPr>
      </p:pic>
    </p:spTree>
    <p:extLst>
      <p:ext uri="{BB962C8B-B14F-4D97-AF65-F5344CB8AC3E}">
        <p14:creationId xmlns:p14="http://schemas.microsoft.com/office/powerpoint/2010/main" val="3593052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DATA STRUCTURES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 err="1"/>
              <a:t>DataFrame</a:t>
            </a:r>
            <a:r>
              <a:rPr lang="en-US" b="1" dirty="0"/>
              <a:t>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Provides a schema-based view of data, similar to tables in relational databases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Leverage Sparks Catalyst optimizer which automatically optimizes queries based on structure and operations performed 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Resilient Distributed Dataset (RDD):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Fault-tolerant and parallelizable collection of elements providing low-level operations and control over data processing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Generally used with unstructured data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821F8-2828-0F90-BEEA-F7BE2B1A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"/>
          <a:stretch/>
        </p:blipFill>
        <p:spPr>
          <a:xfrm>
            <a:off x="5672554" y="2114470"/>
            <a:ext cx="6190216" cy="3465576"/>
          </a:xfrm>
          <a:prstGeom prst="roundRect">
            <a:avLst>
              <a:gd name="adj" fmla="val 1552"/>
            </a:avLst>
          </a:prstGeom>
          <a:ln w="19050">
            <a:solidFill>
              <a:srgbClr val="F6F6F6"/>
            </a:solidFill>
          </a:ln>
        </p:spPr>
      </p:pic>
    </p:spTree>
    <p:extLst>
      <p:ext uri="{BB962C8B-B14F-4D97-AF65-F5344CB8AC3E}">
        <p14:creationId xmlns:p14="http://schemas.microsoft.com/office/powerpoint/2010/main" val="7215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6143E-D528-8BE8-00B1-B382805A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IN A DAY: MORNING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906DD-5D37-8AFD-2D31-284787009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9:00 – 9:30 AM – Fabric Overview</a:t>
            </a:r>
          </a:p>
          <a:p>
            <a:pPr lvl="1"/>
            <a:r>
              <a:rPr lang="en-US" sz="1800" dirty="0"/>
              <a:t>Intro to Fabric</a:t>
            </a:r>
          </a:p>
          <a:p>
            <a:pPr lvl="1"/>
            <a:r>
              <a:rPr lang="en-US" sz="1800" dirty="0"/>
              <a:t>What is OneLake</a:t>
            </a:r>
          </a:p>
          <a:p>
            <a:pPr lvl="1"/>
            <a:r>
              <a:rPr lang="en-US" sz="1800" dirty="0"/>
              <a:t>Fabric Capacity Overview</a:t>
            </a:r>
          </a:p>
          <a:p>
            <a:pPr lvl="1"/>
            <a:r>
              <a:rPr lang="en-US" sz="1800" dirty="0"/>
              <a:t>Capacity and Licensing Cost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9:30 – 10:15 AM – Working with the Lakehouse</a:t>
            </a:r>
          </a:p>
          <a:p>
            <a:pPr lvl="1"/>
            <a:r>
              <a:rPr lang="en-US" sz="1800" dirty="0"/>
              <a:t>Lakehouse Architecture and Design</a:t>
            </a:r>
          </a:p>
          <a:p>
            <a:pPr lvl="1"/>
            <a:r>
              <a:rPr lang="en-US" sz="1800" dirty="0"/>
              <a:t>Overview of SQL Endpoints</a:t>
            </a:r>
          </a:p>
          <a:p>
            <a:pPr lvl="1"/>
            <a:r>
              <a:rPr lang="en-US" sz="1800" dirty="0"/>
              <a:t>Creating your first Lakehouse</a:t>
            </a:r>
          </a:p>
          <a:p>
            <a:pPr lvl="1"/>
            <a:r>
              <a:rPr lang="en-US" sz="1800" dirty="0"/>
              <a:t>Load data to your Lakehouse</a:t>
            </a:r>
          </a:p>
          <a:p>
            <a:pPr lvl="1"/>
            <a:r>
              <a:rPr lang="en-US" sz="1800" dirty="0"/>
              <a:t>Complete Lab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D9BEC4-92EA-DDF7-A4CA-3308D8C3B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10:30 – 11:00 AM – Morning Break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11:00 – 11:50 AM – Transforming Data with Dataflows gen2</a:t>
            </a:r>
          </a:p>
          <a:p>
            <a:pPr lvl="1"/>
            <a:r>
              <a:rPr lang="en-US" sz="1800" dirty="0"/>
              <a:t>Understanding Dataflows</a:t>
            </a:r>
          </a:p>
          <a:p>
            <a:pPr lvl="1"/>
            <a:r>
              <a:rPr lang="en-US" sz="1800" dirty="0"/>
              <a:t>Navigating Power Query</a:t>
            </a:r>
          </a:p>
          <a:p>
            <a:pPr lvl="1"/>
            <a:r>
              <a:rPr lang="en-US" sz="1800" dirty="0"/>
              <a:t>Complete Lab 2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11:50 – 12:45 PM – Data Orchestration with Pipelines</a:t>
            </a:r>
          </a:p>
          <a:p>
            <a:pPr lvl="1"/>
            <a:r>
              <a:rPr lang="en-US" sz="1800" dirty="0"/>
              <a:t>Understanding pipelines</a:t>
            </a:r>
          </a:p>
          <a:p>
            <a:pPr lvl="1"/>
            <a:r>
              <a:rPr lang="en-US" sz="1800" dirty="0"/>
              <a:t>Intro to parameterization</a:t>
            </a:r>
          </a:p>
          <a:p>
            <a:pPr lvl="1"/>
            <a:r>
              <a:rPr lang="en-US" sz="1800" dirty="0"/>
              <a:t>Using the Copy Data Tool</a:t>
            </a:r>
          </a:p>
          <a:p>
            <a:pPr lvl="1"/>
            <a:r>
              <a:rPr lang="en-US" sz="1800" dirty="0"/>
              <a:t>Complete Lab 3</a:t>
            </a:r>
            <a:endParaRPr lang="en-US" sz="2000" b="1" dirty="0">
              <a:solidFill>
                <a:srgbClr val="BCA045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12:45 – 2:00 pm – Lunch</a:t>
            </a:r>
            <a:endParaRPr lang="en-US" sz="1600" b="1" dirty="0">
              <a:solidFill>
                <a:srgbClr val="BCA0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03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SCHEMA </a:t>
            </a:r>
            <a:r>
              <a:rPr lang="en-US" dirty="0"/>
              <a:t>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Explicit: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User-Defined: Required when column names or types aren't clear in the data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Performance Boost: Enhances performance by reducing the need for Spark to infer data types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Inferred: 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Automatic Detection: Spark automatically determines data types based on the data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Simplified by Headers: Easier when the first row contains column names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450D6E-20E7-E4EA-D21C-D2349ACA9224}"/>
              </a:ext>
            </a:extLst>
          </p:cNvPr>
          <p:cNvGrpSpPr/>
          <p:nvPr/>
        </p:nvGrpSpPr>
        <p:grpSpPr>
          <a:xfrm>
            <a:off x="5605571" y="1500949"/>
            <a:ext cx="6419088" cy="4723117"/>
            <a:chOff x="5557982" y="1524001"/>
            <a:chExt cx="6419088" cy="4723117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4EF92D7A-8770-1C20-9BE1-5EF036CD6FB0}"/>
                </a:ext>
              </a:extLst>
            </p:cNvPr>
            <p:cNvSpPr/>
            <p:nvPr/>
          </p:nvSpPr>
          <p:spPr bwMode="auto">
            <a:xfrm>
              <a:off x="5557982" y="1524001"/>
              <a:ext cx="6419088" cy="4723117"/>
            </a:xfrm>
            <a:prstGeom prst="roundRect">
              <a:avLst>
                <a:gd name="adj" fmla="val 262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7A7D48-80C1-D057-827F-3BB3931A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4" t="2286" r="422" b="1342"/>
            <a:stretch/>
          </p:blipFill>
          <p:spPr>
            <a:xfrm>
              <a:off x="5672282" y="3316130"/>
              <a:ext cx="6190488" cy="2812634"/>
            </a:xfrm>
            <a:prstGeom prst="roundRect">
              <a:avLst>
                <a:gd name="adj" fmla="val 1552"/>
              </a:avLst>
            </a:prstGeom>
            <a:ln w="9525">
              <a:solidFill>
                <a:srgbClr val="E6E4E2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0CA261-7645-48D8-9B11-3E7E932B1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67" t="3187" r="869" b="1883"/>
            <a:stretch/>
          </p:blipFill>
          <p:spPr>
            <a:xfrm>
              <a:off x="5672282" y="1638161"/>
              <a:ext cx="6190488" cy="1553924"/>
            </a:xfrm>
            <a:prstGeom prst="roundRect">
              <a:avLst>
                <a:gd name="adj" fmla="val 1552"/>
              </a:avLst>
            </a:prstGeom>
            <a:ln w="9525">
              <a:solidFill>
                <a:srgbClr val="E6E4E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43810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CATALOG </a:t>
            </a:r>
            <a:r>
              <a:rPr lang="en-US" dirty="0"/>
              <a:t>OBJECTS - </a:t>
            </a:r>
            <a:r>
              <a:rPr lang="en-US" b="1" dirty="0"/>
              <a:t>TEMPORARY</a:t>
            </a:r>
            <a:r>
              <a:rPr lang="en-US" dirty="0"/>
              <a:t> </a:t>
            </a:r>
            <a:r>
              <a:rPr lang="en-US" b="1" dirty="0"/>
              <a:t>VIEW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A1F3BF81-6AFF-D981-17F2-8491D9116D09}"/>
              </a:ext>
            </a:extLst>
          </p:cNvPr>
          <p:cNvSpPr/>
          <p:nvPr/>
        </p:nvSpPr>
        <p:spPr bwMode="auto">
          <a:xfrm>
            <a:off x="5558118" y="2069222"/>
            <a:ext cx="6400800" cy="1245256"/>
          </a:xfrm>
          <a:prstGeom prst="roundRect">
            <a:avLst>
              <a:gd name="adj" fmla="val 68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S" sz="2353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Used to make DataFrame data available for querying with SQL</a:t>
            </a:r>
            <a:endParaRPr lang="en-US" sz="1800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Created within a session and deleted when the session ends</a:t>
            </a:r>
            <a:endParaRPr lang="en-US" sz="1800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+mn-lt"/>
              </a:rPr>
              <a:t>Data is not persisted; no additional storage used</a:t>
            </a:r>
            <a:endParaRPr lang="en-US" sz="1800" dirty="0">
              <a:latin typeface="+mn-lt"/>
            </a:endParaRP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Suitable for quick, ad-hoc analysis and temporary processing</a:t>
            </a:r>
            <a:endParaRPr lang="en-US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9B194C-B6F9-C147-D243-EAF20B9F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8" t="2406" r="679" b="4559"/>
          <a:stretch/>
        </p:blipFill>
        <p:spPr>
          <a:xfrm>
            <a:off x="5663274" y="2182060"/>
            <a:ext cx="6190488" cy="1022603"/>
          </a:xfrm>
          <a:prstGeom prst="roundRect">
            <a:avLst>
              <a:gd name="adj" fmla="val 1552"/>
            </a:avLst>
          </a:prstGeom>
          <a:ln w="9525">
            <a:solidFill>
              <a:srgbClr val="E6E4E2"/>
            </a:solidFill>
          </a:ln>
        </p:spPr>
      </p:pic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B8004666-1F00-7F2E-8DE2-B663344D72D7}"/>
              </a:ext>
            </a:extLst>
          </p:cNvPr>
          <p:cNvSpPr/>
          <p:nvPr/>
        </p:nvSpPr>
        <p:spPr bwMode="auto">
          <a:xfrm>
            <a:off x="5558118" y="4445222"/>
            <a:ext cx="6400800" cy="1245256"/>
          </a:xfrm>
          <a:prstGeom prst="roundRect">
            <a:avLst>
              <a:gd name="adj" fmla="val 68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S" sz="2353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75660A-9B2C-929C-5A45-A31DE547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" t="6081" r="642" b="1810"/>
          <a:stretch/>
        </p:blipFill>
        <p:spPr>
          <a:xfrm>
            <a:off x="5663274" y="4561138"/>
            <a:ext cx="6190488" cy="1013423"/>
          </a:xfrm>
          <a:prstGeom prst="roundRect">
            <a:avLst>
              <a:gd name="adj" fmla="val 1552"/>
            </a:avLst>
          </a:prstGeom>
          <a:ln w="9525">
            <a:solidFill>
              <a:srgbClr val="E6E4E2"/>
            </a:solidFill>
          </a:ln>
        </p:spPr>
      </p:pic>
    </p:spTree>
    <p:extLst>
      <p:ext uri="{BB962C8B-B14F-4D97-AF65-F5344CB8AC3E}">
        <p14:creationId xmlns:p14="http://schemas.microsoft.com/office/powerpoint/2010/main" val="778681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BC16-A60D-B7F4-8CE4-609C5C94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CATALOG </a:t>
            </a:r>
            <a:r>
              <a:rPr lang="en-US" dirty="0"/>
              <a:t>OBJECTS - </a:t>
            </a:r>
            <a:r>
              <a:rPr lang="en-US" b="1" dirty="0"/>
              <a:t>TABLE</a:t>
            </a:r>
            <a:endParaRPr lang="en-US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C48F7C36-14C3-AA7C-B5FE-A1259AD3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034095" y="586028"/>
            <a:ext cx="4598580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E1EE56AF-5333-33F9-7CA1-174B3B5FD8DA}"/>
              </a:ext>
            </a:extLst>
          </p:cNvPr>
          <p:cNvSpPr txBox="1">
            <a:spLocks/>
          </p:cNvSpPr>
          <p:nvPr/>
        </p:nvSpPr>
        <p:spPr>
          <a:xfrm>
            <a:off x="274321" y="1595641"/>
            <a:ext cx="5916930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Persistent storage of data in a defined location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Metadata stored in the catalog, describing data structure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Can be queried using Spark SQL across sessions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Delta tables support: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ACID transactions for data integrity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Data versioning and time travel for historical queries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Streaming support for real-time processing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C8311F-F7D3-F2E0-C5AE-1EBFFB90B659}"/>
              </a:ext>
            </a:extLst>
          </p:cNvPr>
          <p:cNvCxnSpPr>
            <a:cxnSpLocks/>
          </p:cNvCxnSpPr>
          <p:nvPr/>
        </p:nvCxnSpPr>
        <p:spPr>
          <a:xfrm>
            <a:off x="274321" y="2169489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D6318-0F8D-5C81-D206-5B163A802741}"/>
              </a:ext>
            </a:extLst>
          </p:cNvPr>
          <p:cNvCxnSpPr>
            <a:cxnSpLocks/>
          </p:cNvCxnSpPr>
          <p:nvPr/>
        </p:nvCxnSpPr>
        <p:spPr>
          <a:xfrm>
            <a:off x="274321" y="3110594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1B3F79-99E6-109B-DD3E-1DDCEDE5E0C3}"/>
              </a:ext>
            </a:extLst>
          </p:cNvPr>
          <p:cNvCxnSpPr>
            <a:cxnSpLocks/>
          </p:cNvCxnSpPr>
          <p:nvPr/>
        </p:nvCxnSpPr>
        <p:spPr>
          <a:xfrm>
            <a:off x="274321" y="3966482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D92E5006-A511-2381-15E3-4328854597FE}"/>
              </a:ext>
            </a:extLst>
          </p:cNvPr>
          <p:cNvSpPr/>
          <p:nvPr/>
        </p:nvSpPr>
        <p:spPr bwMode="auto">
          <a:xfrm>
            <a:off x="6346163" y="2632661"/>
            <a:ext cx="5649894" cy="1691689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DD28FC-E1CB-376A-D4AE-2D26A924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19" y="2717081"/>
            <a:ext cx="5516960" cy="15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04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DELTA</a:t>
            </a:r>
            <a:r>
              <a:rPr lang="en-US" dirty="0"/>
              <a:t> LAKE </a:t>
            </a:r>
            <a:r>
              <a:rPr lang="en-US" b="1" dirty="0"/>
              <a:t>TABLES</a:t>
            </a:r>
            <a:r>
              <a:rPr lang="en-US" dirty="0"/>
              <a:t> IN </a:t>
            </a:r>
            <a:r>
              <a:rPr lang="en-US" b="1" dirty="0"/>
              <a:t>FABRIC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Denoted by a triangular Delta (▴) icon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Tables are schema abstractions over data files stored in the Delta format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Each table consists of a series of parquet data files and a _</a:t>
            </a:r>
            <a:r>
              <a:rPr lang="en-US" sz="2000" dirty="0" err="1">
                <a:latin typeface="+mn-lt"/>
              </a:rPr>
              <a:t>delta_Log</a:t>
            </a:r>
            <a:r>
              <a:rPr lang="en-US" sz="2000" dirty="0">
                <a:latin typeface="+mn-lt"/>
              </a:rPr>
              <a:t> folder logging transaction details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8ABB4982-7641-1CB2-15FE-1E12AF200801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4E474E-BECF-5A1A-B316-6797C5BC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336" y="2174420"/>
            <a:ext cx="629934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3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MANAGED</a:t>
            </a:r>
            <a:r>
              <a:rPr lang="en-US" dirty="0"/>
              <a:t> OR </a:t>
            </a:r>
            <a:r>
              <a:rPr lang="en-US" b="1" dirty="0"/>
              <a:t>EXTERNAL</a:t>
            </a:r>
            <a:r>
              <a:rPr lang="en-US" dirty="0"/>
              <a:t> TABLES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External Tables: 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Relational table definition in the </a:t>
            </a:r>
            <a:r>
              <a:rPr lang="en-US" b="0" dirty="0" err="1"/>
              <a:t>metastore</a:t>
            </a:r>
            <a:r>
              <a:rPr lang="en-US" b="0" dirty="0"/>
              <a:t> is mapped to an alternate file storage location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Deleting an external table from the </a:t>
            </a:r>
            <a:r>
              <a:rPr lang="en-US" b="0" dirty="0" err="1"/>
              <a:t>lakehouse</a:t>
            </a:r>
            <a:r>
              <a:rPr lang="en-US" b="0" dirty="0"/>
              <a:t> </a:t>
            </a:r>
            <a:r>
              <a:rPr lang="en-US" b="0" dirty="0" err="1"/>
              <a:t>metastore</a:t>
            </a:r>
            <a:r>
              <a:rPr lang="en-US" b="0" dirty="0"/>
              <a:t> does not delete the associated data files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Managed Tables: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Both the table definition in the </a:t>
            </a:r>
            <a:r>
              <a:rPr lang="en-US" b="0" dirty="0" err="1"/>
              <a:t>metastore</a:t>
            </a:r>
            <a:r>
              <a:rPr lang="en-US" b="0" dirty="0"/>
              <a:t> and the underlying data files are managed by the Spark runtime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Underlying files from the Tables storage location will be deleted with the table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558118" y="2038350"/>
            <a:ext cx="6419088" cy="3609976"/>
          </a:xfrm>
          <a:prstGeom prst="roundRect">
            <a:avLst>
              <a:gd name="adj" fmla="val 4738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DFEB5-C905-6FAF-7329-AF12F4D9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" t="780" r="-1"/>
          <a:stretch/>
        </p:blipFill>
        <p:spPr>
          <a:xfrm>
            <a:off x="5644741" y="2117307"/>
            <a:ext cx="6245842" cy="3452062"/>
          </a:xfrm>
          <a:prstGeom prst="roundRect">
            <a:avLst>
              <a:gd name="adj" fmla="val 2721"/>
            </a:avLst>
          </a:prstGeom>
        </p:spPr>
      </p:pic>
    </p:spTree>
    <p:extLst>
      <p:ext uri="{BB962C8B-B14F-4D97-AF65-F5344CB8AC3E}">
        <p14:creationId xmlns:p14="http://schemas.microsoft.com/office/powerpoint/2010/main" val="230197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4A0892-55F2-E15C-21E1-205D4DD66447}"/>
              </a:ext>
            </a:extLst>
          </p:cNvPr>
          <p:cNvGrpSpPr/>
          <p:nvPr/>
        </p:nvGrpSpPr>
        <p:grpSpPr>
          <a:xfrm>
            <a:off x="1031967" y="2006953"/>
            <a:ext cx="10243280" cy="3313697"/>
            <a:chOff x="1031967" y="2006953"/>
            <a:chExt cx="10243280" cy="33136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0B374D-79EF-5A9D-D5EC-8C4907AA15A1}"/>
                </a:ext>
              </a:extLst>
            </p:cNvPr>
            <p:cNvGrpSpPr/>
            <p:nvPr/>
          </p:nvGrpSpPr>
          <p:grpSpPr>
            <a:xfrm>
              <a:off x="1031967" y="2006953"/>
              <a:ext cx="1602769" cy="3313697"/>
              <a:chOff x="1698712" y="2348784"/>
              <a:chExt cx="1602769" cy="331369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5219B41-87AA-3A49-0810-D1E20B89D633}"/>
                  </a:ext>
                </a:extLst>
              </p:cNvPr>
              <p:cNvSpPr/>
              <p:nvPr/>
            </p:nvSpPr>
            <p:spPr>
              <a:xfrm>
                <a:off x="1832276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F396E6-A964-ECDD-8622-4667C73D7680}"/>
                  </a:ext>
                </a:extLst>
              </p:cNvPr>
              <p:cNvSpPr txBox="1"/>
              <p:nvPr/>
            </p:nvSpPr>
            <p:spPr>
              <a:xfrm>
                <a:off x="1698712" y="3908155"/>
                <a:ext cx="160276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Import Notebook using the Data Engineering Experience</a:t>
                </a:r>
              </a:p>
            </p:txBody>
          </p:sp>
          <p:pic>
            <p:nvPicPr>
              <p:cNvPr id="23" name="Graphic 22" descr="Open book with solid fill">
                <a:extLst>
                  <a:ext uri="{FF2B5EF4-FFF2-40B4-BE49-F238E27FC236}">
                    <a16:creationId xmlns:a16="http://schemas.microsoft.com/office/drawing/2014/main" id="{4DC8650C-A62B-ED8E-84C2-D43E317D8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095551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956590C-6A4C-0266-6226-6B632C3F93E8}"/>
                </a:ext>
              </a:extLst>
            </p:cNvPr>
            <p:cNvGrpSpPr/>
            <p:nvPr/>
          </p:nvGrpSpPr>
          <p:grpSpPr>
            <a:xfrm>
              <a:off x="3873732" y="2006953"/>
              <a:ext cx="1602769" cy="2205702"/>
              <a:chOff x="3920605" y="2348784"/>
              <a:chExt cx="1602769" cy="220570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CA845E7-1F70-AFE9-3C1C-68DBB6ACFCF2}"/>
                  </a:ext>
                </a:extLst>
              </p:cNvPr>
              <p:cNvSpPr/>
              <p:nvPr/>
            </p:nvSpPr>
            <p:spPr>
              <a:xfrm>
                <a:off x="4054169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7BDA45-3DC4-551A-8BB4-D1733214648E}"/>
                  </a:ext>
                </a:extLst>
              </p:cNvPr>
              <p:cNvSpPr txBox="1"/>
              <p:nvPr/>
            </p:nvSpPr>
            <p:spPr>
              <a:xfrm>
                <a:off x="3920605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Build “silver” Lakehouse</a:t>
                </a:r>
              </a:p>
            </p:txBody>
          </p:sp>
          <p:pic>
            <p:nvPicPr>
              <p:cNvPr id="27" name="Graphic 26" descr="Home outline">
                <a:extLst>
                  <a:ext uri="{FF2B5EF4-FFF2-40B4-BE49-F238E27FC236}">
                    <a16:creationId xmlns:a16="http://schemas.microsoft.com/office/drawing/2014/main" id="{DA7B3556-FA8F-B52F-A853-7A9B3839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17444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4893678-CE0C-4ACD-C8E1-32E42292C672}"/>
                </a:ext>
              </a:extLst>
            </p:cNvPr>
            <p:cNvGrpSpPr/>
            <p:nvPr/>
          </p:nvGrpSpPr>
          <p:grpSpPr>
            <a:xfrm>
              <a:off x="6712685" y="2006953"/>
              <a:ext cx="1602769" cy="2482701"/>
              <a:chOff x="6142498" y="2348784"/>
              <a:chExt cx="1602769" cy="248270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13EB9-5B6B-537A-2D8F-C9D508BAF608}"/>
                  </a:ext>
                </a:extLst>
              </p:cNvPr>
              <p:cNvSpPr/>
              <p:nvPr/>
            </p:nvSpPr>
            <p:spPr>
              <a:xfrm>
                <a:off x="6276062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FBFF12-9067-C062-5494-01EC1EBA87D8}"/>
                  </a:ext>
                </a:extLst>
              </p:cNvPr>
              <p:cNvSpPr txBox="1"/>
              <p:nvPr/>
            </p:nvSpPr>
            <p:spPr>
              <a:xfrm>
                <a:off x="6142498" y="3908155"/>
                <a:ext cx="16027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Using views to transform data</a:t>
                </a:r>
              </a:p>
            </p:txBody>
          </p:sp>
          <p:pic>
            <p:nvPicPr>
              <p:cNvPr id="31" name="Graphic 30" descr="Cause And Effect with solid fill">
                <a:extLst>
                  <a:ext uri="{FF2B5EF4-FFF2-40B4-BE49-F238E27FC236}">
                    <a16:creationId xmlns:a16="http://schemas.microsoft.com/office/drawing/2014/main" id="{56993E10-A498-BF7B-472A-27B1F54E2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539337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1C7F04-8048-2F55-5F26-9F7C6AC08B2B}"/>
                </a:ext>
              </a:extLst>
            </p:cNvPr>
            <p:cNvGrpSpPr/>
            <p:nvPr/>
          </p:nvGrpSpPr>
          <p:grpSpPr>
            <a:xfrm>
              <a:off x="9447674" y="2006953"/>
              <a:ext cx="1827573" cy="2482701"/>
              <a:chOff x="8200007" y="2348784"/>
              <a:chExt cx="1827573" cy="248270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6037065-2FC4-0E32-0138-113C647F8B6D}"/>
                  </a:ext>
                </a:extLst>
              </p:cNvPr>
              <p:cNvSpPr/>
              <p:nvPr/>
            </p:nvSpPr>
            <p:spPr>
              <a:xfrm>
                <a:off x="8445973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709BA8-ACF7-2C3B-62E4-0AD903261C15}"/>
                  </a:ext>
                </a:extLst>
              </p:cNvPr>
              <p:cNvSpPr txBox="1"/>
              <p:nvPr/>
            </p:nvSpPr>
            <p:spPr>
              <a:xfrm>
                <a:off x="8200007" y="3908155"/>
                <a:ext cx="182757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Work through transformations notebook</a:t>
                </a:r>
              </a:p>
            </p:txBody>
          </p:sp>
          <p:pic>
            <p:nvPicPr>
              <p:cNvPr id="35" name="Graphic 34" descr="Single gear outline">
                <a:extLst>
                  <a:ext uri="{FF2B5EF4-FFF2-40B4-BE49-F238E27FC236}">
                    <a16:creationId xmlns:a16="http://schemas.microsoft.com/office/drawing/2014/main" id="{A4CC5BF7-F745-DC10-23AA-BC941197C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709248" y="2612059"/>
                <a:ext cx="809090" cy="809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69558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WORKING WITH FABRIC WAREHOUSE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45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FABRIC WAREHOUSE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Fabric Warehouse, like the Lakehouse, uses a lake-centric architecture leveraging delta storage format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Unlike the Lakehouse, Warehouse includes full SQL semantics allowing for insert, update, and delete operations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Accessible from common tools like SSMS and Azure Data Studio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Ideal for working with structured data workloads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8003CB-67F9-D17E-B03C-18F3842FA30D}"/>
              </a:ext>
            </a:extLst>
          </p:cNvPr>
          <p:cNvSpPr/>
          <p:nvPr/>
        </p:nvSpPr>
        <p:spPr bwMode="auto">
          <a:xfrm>
            <a:off x="5519056" y="2012173"/>
            <a:ext cx="6477001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4C0A0E-A7E9-E8A5-4809-250A410FA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336" y="2133598"/>
            <a:ext cx="6358406" cy="3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7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WAREHOUSE FEATURES AND INTEGRATION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Both data pipeline and dataflow gen2 can write directly to Warehouse tables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Warehouse database project support for managing source code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Multi-table transactional support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3583A5EF-30E1-56A5-5A24-A5C50AB4ACD6}"/>
              </a:ext>
            </a:extLst>
          </p:cNvPr>
          <p:cNvSpPr/>
          <p:nvPr/>
        </p:nvSpPr>
        <p:spPr bwMode="auto">
          <a:xfrm>
            <a:off x="5519057" y="2012173"/>
            <a:ext cx="6291944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B3CFC-00F4-21E1-2CE6-75F37C29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12" y="2081307"/>
            <a:ext cx="6008914" cy="35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2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WAREHOUSE FEATURES AND INTEGRATION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Allows for the creation of tables, views, and stored procedures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Provides features like </a:t>
            </a:r>
            <a:r>
              <a:rPr lang="en-US" sz="1800" dirty="0" err="1"/>
              <a:t>intellisense</a:t>
            </a:r>
            <a:r>
              <a:rPr lang="en-US" sz="1800" dirty="0"/>
              <a:t>, code completion, and syntax highlighting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Supports query creation using the new visual query editor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3583A5EF-30E1-56A5-5A24-A5C50AB4ACD6}"/>
              </a:ext>
            </a:extLst>
          </p:cNvPr>
          <p:cNvSpPr/>
          <p:nvPr/>
        </p:nvSpPr>
        <p:spPr bwMode="auto">
          <a:xfrm>
            <a:off x="5519057" y="2012173"/>
            <a:ext cx="6291944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E7092-ACAF-CEF7-1858-9404D251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32" y="2079171"/>
            <a:ext cx="6160181" cy="35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0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6143E-D528-8BE8-00B1-B382805A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IN A DAY: AFTERNOON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906DD-5D37-8AFD-2D31-284787009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2:00 – 2:50 PM – Intro to Spark and Notebooks</a:t>
            </a:r>
          </a:p>
          <a:p>
            <a:pPr lvl="1"/>
            <a:r>
              <a:rPr lang="en-US" sz="1800" dirty="0"/>
              <a:t>Understanding Spark and how Notebooks are used</a:t>
            </a:r>
          </a:p>
          <a:p>
            <a:pPr lvl="1"/>
            <a:r>
              <a:rPr lang="en-US" sz="1800" dirty="0"/>
              <a:t>Overview of Spark configuration in Fabric</a:t>
            </a:r>
          </a:p>
          <a:p>
            <a:pPr lvl="1"/>
            <a:r>
              <a:rPr lang="en-US" sz="1800" dirty="0"/>
              <a:t>Import and execute a Notebook in Fabric</a:t>
            </a:r>
          </a:p>
          <a:p>
            <a:pPr lvl="1"/>
            <a:r>
              <a:rPr lang="en-US" sz="1800" dirty="0"/>
              <a:t>Complete Lab 4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CA0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:50 – 3:15 PM – Working with the Warehouse</a:t>
            </a:r>
          </a:p>
          <a:p>
            <a:pPr lvl="1"/>
            <a:r>
              <a:rPr lang="en-US" sz="1800" dirty="0"/>
              <a:t>Overview of Fabric warehouse</a:t>
            </a:r>
          </a:p>
          <a:p>
            <a:pPr lvl="1"/>
            <a:r>
              <a:rPr lang="en-US" sz="1800" dirty="0"/>
              <a:t>Warehouse loading patterns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BCA04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CA0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3:15 – 3:45 PM – Afternoon Break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D9BEC4-92EA-DDF7-A4CA-3308D8C3B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3:45 – 4:15 PM – Working with the Warehouse Continued</a:t>
            </a:r>
          </a:p>
          <a:p>
            <a:pPr lvl="1"/>
            <a:r>
              <a:rPr lang="en-US" sz="1800" dirty="0"/>
              <a:t>Complete Lab 5</a:t>
            </a:r>
            <a:endParaRPr lang="en-US" sz="1800" b="1" dirty="0"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</a:gra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4:15 – 4:45 PM – Analyzing and Visualizing Data</a:t>
            </a:r>
          </a:p>
          <a:p>
            <a:pPr lvl="1"/>
            <a:r>
              <a:rPr lang="en-US" sz="1800" dirty="0"/>
              <a:t>Building your first semantic model and reports</a:t>
            </a:r>
          </a:p>
          <a:p>
            <a:pPr lvl="1"/>
            <a:r>
              <a:rPr lang="en-US" sz="1800" dirty="0"/>
              <a:t>Complete Lab 6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4:45 – 5:00 PM – Wrap up and final questions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2151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AND NAVIGATING THE WAREHOUSE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Each Warehouse in a Fabric-enabled workspace consists of two main elements: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Warehouse</a:t>
            </a:r>
            <a:r>
              <a:rPr lang="en-US" sz="1800" dirty="0"/>
              <a:t>: Storage and metadata section used to engage tables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Semantic Model (default)</a:t>
            </a:r>
            <a:r>
              <a:rPr lang="en-US" sz="1800" dirty="0">
                <a:latin typeface="+mn-lt"/>
              </a:rPr>
              <a:t>: Auto-generated data model derived from the tables in the Lakehouse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F7246309-2DB8-BD6C-5566-B59A5517C9A0}"/>
              </a:ext>
            </a:extLst>
          </p:cNvPr>
          <p:cNvSpPr/>
          <p:nvPr/>
        </p:nvSpPr>
        <p:spPr bwMode="auto">
          <a:xfrm>
            <a:off x="5856514" y="3777346"/>
            <a:ext cx="6204857" cy="1687285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253FCC-5ACF-72A6-684C-EA2B4420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42" y="3953685"/>
            <a:ext cx="5867400" cy="13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1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 CREATION AND LOADING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CREATE TABLE and INSERT as independent operations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CREATE TABLE and COPY INTO as independent operations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CREATE TABLE AS SELECT to combine the table creation and loading to a single operation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353D6A66-499F-B129-D5C6-5E8A58509E6F}"/>
              </a:ext>
            </a:extLst>
          </p:cNvPr>
          <p:cNvSpPr/>
          <p:nvPr/>
        </p:nvSpPr>
        <p:spPr bwMode="auto">
          <a:xfrm>
            <a:off x="5261317" y="1572335"/>
            <a:ext cx="6810940" cy="292932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19">
            <a:extLst>
              <a:ext uri="{FF2B5EF4-FFF2-40B4-BE49-F238E27FC236}">
                <a16:creationId xmlns:a16="http://schemas.microsoft.com/office/drawing/2014/main" id="{4FFFF7E8-9195-9C21-239D-9363F921F185}"/>
              </a:ext>
            </a:extLst>
          </p:cNvPr>
          <p:cNvSpPr/>
          <p:nvPr/>
        </p:nvSpPr>
        <p:spPr bwMode="auto">
          <a:xfrm>
            <a:off x="5261316" y="4839889"/>
            <a:ext cx="6810940" cy="1294629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66F84-2DE2-0D4B-C3B3-6D297239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1" y="4944999"/>
            <a:ext cx="6606715" cy="1050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438E06-67E1-FF76-247B-EF9E7822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72" y="1584262"/>
            <a:ext cx="6606714" cy="279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65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CA9E02-9C75-FA1A-97EF-82A3B1E0FD5E}"/>
              </a:ext>
            </a:extLst>
          </p:cNvPr>
          <p:cNvGrpSpPr/>
          <p:nvPr/>
        </p:nvGrpSpPr>
        <p:grpSpPr>
          <a:xfrm>
            <a:off x="958974" y="1835182"/>
            <a:ext cx="1602769" cy="2205702"/>
            <a:chOff x="1698712" y="2348784"/>
            <a:chExt cx="1602769" cy="2205702"/>
          </a:xfrm>
          <a:solidFill>
            <a:srgbClr val="01786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BBCB2F-3992-8C0D-6931-9C3517486823}"/>
                </a:ext>
              </a:extLst>
            </p:cNvPr>
            <p:cNvSpPr/>
            <p:nvPr/>
          </p:nvSpPr>
          <p:spPr>
            <a:xfrm>
              <a:off x="1832276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C169A9-044A-3894-8C49-D6DA66F87541}"/>
                </a:ext>
              </a:extLst>
            </p:cNvPr>
            <p:cNvSpPr txBox="1"/>
            <p:nvPr/>
          </p:nvSpPr>
          <p:spPr>
            <a:xfrm>
              <a:off x="1698712" y="3908155"/>
              <a:ext cx="16027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Create Fabric Warehouse</a:t>
              </a:r>
            </a:p>
          </p:txBody>
        </p:sp>
        <p:pic>
          <p:nvPicPr>
            <p:cNvPr id="18" name="Graphic 17" descr="Packing Box Open outline">
              <a:extLst>
                <a:ext uri="{FF2B5EF4-FFF2-40B4-BE49-F238E27FC236}">
                  <a16:creationId xmlns:a16="http://schemas.microsoft.com/office/drawing/2014/main" id="{E95EE793-71BE-7D88-E516-8DB1E849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095551" y="2612059"/>
              <a:ext cx="809090" cy="80909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07C80E-1BEB-2EEE-18CE-18F1F39A9509}"/>
              </a:ext>
            </a:extLst>
          </p:cNvPr>
          <p:cNvGrpSpPr/>
          <p:nvPr/>
        </p:nvGrpSpPr>
        <p:grpSpPr>
          <a:xfrm>
            <a:off x="5107271" y="1835182"/>
            <a:ext cx="1602769" cy="2759700"/>
            <a:chOff x="3920605" y="2348784"/>
            <a:chExt cx="1602769" cy="2759700"/>
          </a:xfrm>
          <a:solidFill>
            <a:srgbClr val="017864"/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1AE339-78D1-19E2-AB80-C3E8B8EFE11E}"/>
                </a:ext>
              </a:extLst>
            </p:cNvPr>
            <p:cNvSpPr/>
            <p:nvPr/>
          </p:nvSpPr>
          <p:spPr>
            <a:xfrm>
              <a:off x="4054169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78DB8B-0487-A0B7-9118-74AA526694F0}"/>
                </a:ext>
              </a:extLst>
            </p:cNvPr>
            <p:cNvSpPr txBox="1"/>
            <p:nvPr/>
          </p:nvSpPr>
          <p:spPr>
            <a:xfrm>
              <a:off x="3920605" y="3908155"/>
              <a:ext cx="160276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Review Warehouse Loading Patterns</a:t>
              </a:r>
            </a:p>
          </p:txBody>
        </p:sp>
        <p:pic>
          <p:nvPicPr>
            <p:cNvPr id="39" name="Graphic 38" descr="Puzzle pieces outline">
              <a:extLst>
                <a:ext uri="{FF2B5EF4-FFF2-40B4-BE49-F238E27FC236}">
                  <a16:creationId xmlns:a16="http://schemas.microsoft.com/office/drawing/2014/main" id="{8E4BA314-88AE-D0FA-F275-7117D927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317444" y="2612059"/>
              <a:ext cx="809090" cy="8090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87A26B-E570-04EE-5B45-A918AA9624F1}"/>
              </a:ext>
            </a:extLst>
          </p:cNvPr>
          <p:cNvGrpSpPr/>
          <p:nvPr/>
        </p:nvGrpSpPr>
        <p:grpSpPr>
          <a:xfrm>
            <a:off x="9255566" y="1835182"/>
            <a:ext cx="1602769" cy="2482701"/>
            <a:chOff x="6142498" y="2348784"/>
            <a:chExt cx="1602769" cy="2482701"/>
          </a:xfrm>
          <a:solidFill>
            <a:srgbClr val="017864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FDB17C-51F4-9D94-C516-48C4DC0A3F3D}"/>
                </a:ext>
              </a:extLst>
            </p:cNvPr>
            <p:cNvSpPr/>
            <p:nvPr/>
          </p:nvSpPr>
          <p:spPr>
            <a:xfrm>
              <a:off x="6276064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A6C522-4B89-33BD-A7AE-5FC45CF4D9E9}"/>
                </a:ext>
              </a:extLst>
            </p:cNvPr>
            <p:cNvSpPr txBox="1"/>
            <p:nvPr/>
          </p:nvSpPr>
          <p:spPr>
            <a:xfrm>
              <a:off x="6142498" y="3908155"/>
              <a:ext cx="160276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Build Dimensional Model</a:t>
              </a:r>
            </a:p>
          </p:txBody>
        </p:sp>
        <p:pic>
          <p:nvPicPr>
            <p:cNvPr id="43" name="Graphic 42" descr="Cube with solid fill">
              <a:extLst>
                <a:ext uri="{FF2B5EF4-FFF2-40B4-BE49-F238E27FC236}">
                  <a16:creationId xmlns:a16="http://schemas.microsoft.com/office/drawing/2014/main" id="{32B46E3E-BD32-A44F-1806-EFE8E247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539337" y="2612059"/>
              <a:ext cx="809090" cy="809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275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ANALYZING DATA </a:t>
            </a:r>
            <a:br>
              <a:rPr lang="en-US" sz="4800" dirty="0"/>
            </a:br>
            <a:r>
              <a:rPr lang="en-US" sz="4800" dirty="0"/>
              <a:t>IN FABRIC WITH POWER 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88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UNDERSTANDING SEMANTIC MODELS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default semantic model is automatically created whenever a Data Warehouse or Lakehouse is provisioned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Default semantic models are automatically synchronized with the Warehouse or Lakehouse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Users can create custom datasets tailored to their requirements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437A45-BC0B-22D9-81EC-D617BB36D2A8}"/>
              </a:ext>
            </a:extLst>
          </p:cNvPr>
          <p:cNvSpPr/>
          <p:nvPr/>
        </p:nvSpPr>
        <p:spPr bwMode="auto">
          <a:xfrm>
            <a:off x="5856514" y="2177143"/>
            <a:ext cx="6204857" cy="350520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B179B-E97F-7322-EF30-26432808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60" y="2264230"/>
            <a:ext cx="6066927" cy="327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828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MODEL CONNECTIVITY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There are three primary connectivity options when creating a new semantic model: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Data is cached in the semantic model meaning there’s no need to translate queries from DAX/MDX to the source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Direct 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: Data is queried from the source at report consumption. Performance is often slow, but data is considered ”live”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Direct Lake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Data is read directly from OneLake delta tables without requiring an import or the need to query from the source directly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124BAF7-7E65-90D8-37EB-3ED2A8688BA3}"/>
              </a:ext>
            </a:extLst>
          </p:cNvPr>
          <p:cNvSpPr/>
          <p:nvPr/>
        </p:nvSpPr>
        <p:spPr bwMode="auto">
          <a:xfrm>
            <a:off x="5856514" y="2362199"/>
            <a:ext cx="6204857" cy="305888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2" descr="Diagram of Direct Lake features.">
            <a:extLst>
              <a:ext uri="{FF2B5EF4-FFF2-40B4-BE49-F238E27FC236}">
                <a16:creationId xmlns:a16="http://schemas.microsoft.com/office/drawing/2014/main" id="{DFBDB4F5-13B2-8AE7-E7B3-8B102C8C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8" y="2481264"/>
            <a:ext cx="6096000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910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LAKE CONSIDERATIONS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Semantic Models must be created directly from the Fabric UI, desktop development is not supported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Direct Lake connections may “Fallback” to Direct Query connections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Only semantic model tables originating from a Fabric Lakehouse or Warehouse are supported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Calculated tables and columns aren’t supported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124BAF7-7E65-90D8-37EB-3ED2A8688BA3}"/>
              </a:ext>
            </a:extLst>
          </p:cNvPr>
          <p:cNvSpPr/>
          <p:nvPr/>
        </p:nvSpPr>
        <p:spPr bwMode="auto">
          <a:xfrm>
            <a:off x="5856514" y="2362199"/>
            <a:ext cx="6204857" cy="305888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2" descr="Diagram of Direct Lake features.">
            <a:extLst>
              <a:ext uri="{FF2B5EF4-FFF2-40B4-BE49-F238E27FC236}">
                <a16:creationId xmlns:a16="http://schemas.microsoft.com/office/drawing/2014/main" id="{DFBDB4F5-13B2-8AE7-E7B3-8B102C8C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8" y="2481264"/>
            <a:ext cx="6096000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811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PREPARING DATA FOR ANALYSIS AND REPORTING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0" dirty="0"/>
              <a:t>Serve as the foundation for Power BI report</a:t>
            </a:r>
          </a:p>
          <a:p>
            <a:r>
              <a:rPr lang="en-US" b="0" dirty="0"/>
              <a:t>generation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1800" b="0" dirty="0">
                <a:solidFill>
                  <a:schemeClr val="tx1"/>
                </a:solidFill>
              </a:rPr>
              <a:t>Semantic models allow you to define: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Relationships between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Rules for data aggregation and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Calculations or measures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605571" y="1744394"/>
            <a:ext cx="5507906" cy="4220308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9F85EC-C028-7F49-0A94-CEF0DB23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552" y="1791434"/>
            <a:ext cx="5282348" cy="40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09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AGGREGATION USING MEASURES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Calculated measures represent the metrics to be analyzed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Measures are defined using the Data Analysis Expressions (DAX) formula language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Can be created from the Fabric UI or using other tools connected to the XMLA endpoint such as Tabular Editor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82A71F5-1D8D-A16C-1795-5D3EF361B7EE}"/>
              </a:ext>
            </a:extLst>
          </p:cNvPr>
          <p:cNvSpPr/>
          <p:nvPr/>
        </p:nvSpPr>
        <p:spPr bwMode="auto">
          <a:xfrm>
            <a:off x="5605571" y="1744394"/>
            <a:ext cx="6419088" cy="4220308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657D26-2700-A22E-A758-9300F4FA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78" y="1821766"/>
            <a:ext cx="6274001" cy="40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84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EE93B2-BBD2-72D7-06C2-B0E2AA472DB4}"/>
              </a:ext>
            </a:extLst>
          </p:cNvPr>
          <p:cNvSpPr/>
          <p:nvPr/>
        </p:nvSpPr>
        <p:spPr>
          <a:xfrm>
            <a:off x="1165531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567CD9-EFFF-EDA2-BB3D-BFB86D7FA6F6}"/>
              </a:ext>
            </a:extLst>
          </p:cNvPr>
          <p:cNvSpPr txBox="1"/>
          <p:nvPr/>
        </p:nvSpPr>
        <p:spPr>
          <a:xfrm>
            <a:off x="1031967" y="3566324"/>
            <a:ext cx="1602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custom semantic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D8EC76-F542-3826-5685-1C0B0E2C4106}"/>
              </a:ext>
            </a:extLst>
          </p:cNvPr>
          <p:cNvSpPr/>
          <p:nvPr/>
        </p:nvSpPr>
        <p:spPr>
          <a:xfrm>
            <a:off x="4007296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2CFF9-0BC1-8D89-010C-2ADD438BF425}"/>
              </a:ext>
            </a:extLst>
          </p:cNvPr>
          <p:cNvSpPr txBox="1"/>
          <p:nvPr/>
        </p:nvSpPr>
        <p:spPr>
          <a:xfrm>
            <a:off x="3873732" y="3566324"/>
            <a:ext cx="1602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measure for explicit aggregation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1376C0-4C14-160A-A051-BE75E855F503}"/>
              </a:ext>
            </a:extLst>
          </p:cNvPr>
          <p:cNvSpPr/>
          <p:nvPr/>
        </p:nvSpPr>
        <p:spPr>
          <a:xfrm>
            <a:off x="6846249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F621A-EA96-A2C2-A8FD-46FC0E06B56C}"/>
              </a:ext>
            </a:extLst>
          </p:cNvPr>
          <p:cNvSpPr txBox="1"/>
          <p:nvPr/>
        </p:nvSpPr>
        <p:spPr>
          <a:xfrm>
            <a:off x="6712685" y="3566324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custom Power BI report using </a:t>
            </a:r>
            <a:r>
              <a:rPr lang="en-US" dirty="0" err="1">
                <a:solidFill>
                  <a:schemeClr val="bg1"/>
                </a:solidFill>
              </a:rPr>
              <a:t>DirectLake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4245E1-AE27-7A89-0F95-886FB488D427}"/>
              </a:ext>
            </a:extLst>
          </p:cNvPr>
          <p:cNvSpPr/>
          <p:nvPr/>
        </p:nvSpPr>
        <p:spPr>
          <a:xfrm>
            <a:off x="9693640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55DF8-DA7D-90D7-7055-C14774BDA6AD}"/>
              </a:ext>
            </a:extLst>
          </p:cNvPr>
          <p:cNvSpPr txBox="1"/>
          <p:nvPr/>
        </p:nvSpPr>
        <p:spPr>
          <a:xfrm>
            <a:off x="9447674" y="3566324"/>
            <a:ext cx="1827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an auto-generated report</a:t>
            </a:r>
          </a:p>
        </p:txBody>
      </p:sp>
      <p:pic>
        <p:nvPicPr>
          <p:cNvPr id="29" name="Graphic 28" descr="Circles with arrows with solid fill">
            <a:extLst>
              <a:ext uri="{FF2B5EF4-FFF2-40B4-BE49-F238E27FC236}">
                <a16:creationId xmlns:a16="http://schemas.microsoft.com/office/drawing/2014/main" id="{8484FB4A-BD95-468B-8639-CEBFAA17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28806" y="2270228"/>
            <a:ext cx="809090" cy="809090"/>
          </a:xfrm>
          <a:prstGeom prst="rect">
            <a:avLst/>
          </a:prstGeom>
        </p:spPr>
      </p:pic>
      <p:pic>
        <p:nvPicPr>
          <p:cNvPr id="30" name="Graphic 29" descr="Ruler with solid fill">
            <a:extLst>
              <a:ext uri="{FF2B5EF4-FFF2-40B4-BE49-F238E27FC236}">
                <a16:creationId xmlns:a16="http://schemas.microsoft.com/office/drawing/2014/main" id="{7AC810B4-3F68-2381-C6E1-3C5FD043F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36879" y="2270228"/>
            <a:ext cx="809090" cy="809090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8964DCF9-4398-4DDB-F946-3CE37F7887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87007" y="2270228"/>
            <a:ext cx="809090" cy="809090"/>
          </a:xfrm>
          <a:prstGeom prst="rect">
            <a:avLst/>
          </a:prstGeom>
        </p:spPr>
      </p:pic>
      <p:pic>
        <p:nvPicPr>
          <p:cNvPr id="32" name="Graphic 31" descr="Open book with solid fill">
            <a:extLst>
              <a:ext uri="{FF2B5EF4-FFF2-40B4-BE49-F238E27FC236}">
                <a16:creationId xmlns:a16="http://schemas.microsoft.com/office/drawing/2014/main" id="{50C91FCE-3C3E-1CFF-CE19-C868843839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954104" y="2270228"/>
            <a:ext cx="809090" cy="8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91EA5-153C-8F72-92CE-9EFF16700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END-TO-END ANALYTICS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FABRIC</a:t>
            </a:r>
          </a:p>
        </p:txBody>
      </p:sp>
    </p:spTree>
    <p:extLst>
      <p:ext uri="{BB962C8B-B14F-4D97-AF65-F5344CB8AC3E}">
        <p14:creationId xmlns:p14="http://schemas.microsoft.com/office/powerpoint/2010/main" val="1684151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2305A8A-860A-2877-249A-1F4F44209BE4}"/>
              </a:ext>
            </a:extLst>
          </p:cNvPr>
          <p:cNvSpPr/>
          <p:nvPr/>
        </p:nvSpPr>
        <p:spPr>
          <a:xfrm>
            <a:off x="5966409" y="802313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8A5D419D-E215-A8C1-3AA6-2270BF43DCB1}"/>
              </a:ext>
            </a:extLst>
          </p:cNvPr>
          <p:cNvSpPr txBox="1">
            <a:spLocks/>
          </p:cNvSpPr>
          <p:nvPr/>
        </p:nvSpPr>
        <p:spPr>
          <a:xfrm>
            <a:off x="7021012" y="3546306"/>
            <a:ext cx="4261713" cy="85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aka.ms/SuperUsers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Spread your Fabric knowledge, insights, and best practices with others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7D9C4A5B-273B-C292-F263-CDA9C7A39A10}"/>
              </a:ext>
            </a:extLst>
          </p:cNvPr>
          <p:cNvSpPr txBox="1">
            <a:spLocks/>
          </p:cNvSpPr>
          <p:nvPr/>
        </p:nvSpPr>
        <p:spPr>
          <a:xfrm>
            <a:off x="7021012" y="4892739"/>
            <a:ext cx="4522063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aka.ms/MVP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Technology experts that share their knowledge and passion with the community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5310332-16C0-12A2-245C-2013274BCF94}"/>
              </a:ext>
            </a:extLst>
          </p:cNvPr>
          <p:cNvSpPr txBox="1">
            <a:spLocks/>
          </p:cNvSpPr>
          <p:nvPr/>
        </p:nvSpPr>
        <p:spPr>
          <a:xfrm>
            <a:off x="7021013" y="781731"/>
            <a:ext cx="4439512" cy="917341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aka.ms/FabricCommunity</a:t>
            </a:r>
            <a:br>
              <a:rPr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Connect with community members, ask questions, and learn more about Fabric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1786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8F8720B-9B7D-803F-8588-5FF82570F31E}"/>
              </a:ext>
            </a:extLst>
          </p:cNvPr>
          <p:cNvSpPr txBox="1">
            <a:spLocks/>
          </p:cNvSpPr>
          <p:nvPr/>
        </p:nvSpPr>
        <p:spPr>
          <a:xfrm>
            <a:off x="7021013" y="2099221"/>
            <a:ext cx="4395062" cy="91734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aka.ms/FabricUserGroups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a user group that matches your interests in your area or online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8CD56-07AF-8CBB-598E-2B20ECFA7AFE}"/>
              </a:ext>
            </a:extLst>
          </p:cNvPr>
          <p:cNvSpPr txBox="1"/>
          <p:nvPr/>
        </p:nvSpPr>
        <p:spPr>
          <a:xfrm>
            <a:off x="557609" y="1193267"/>
            <a:ext cx="46531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 Involved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the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Fabric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Community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11ED11-8C50-106C-C591-0BFF595421C8}"/>
              </a:ext>
            </a:extLst>
          </p:cNvPr>
          <p:cNvSpPr/>
          <p:nvPr/>
        </p:nvSpPr>
        <p:spPr>
          <a:xfrm>
            <a:off x="6011500" y="2114169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B6E3BA6E-6344-448E-975A-3A185902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2112" y="2312873"/>
            <a:ext cx="490241" cy="490241"/>
          </a:xfrm>
          <a:prstGeom prst="rect">
            <a:avLst/>
          </a:prstGeom>
        </p:spPr>
      </p:pic>
      <p:pic>
        <p:nvPicPr>
          <p:cNvPr id="22" name="Picture 21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8B388206-3A4B-3CC0-0476-40046B41B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592" y="4892739"/>
            <a:ext cx="772250" cy="76516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5E9D5E-A761-74EE-D244-AE060E868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1501" y="3409145"/>
            <a:ext cx="862433" cy="877563"/>
          </a:xfrm>
          <a:prstGeom prst="rect">
            <a:avLst/>
          </a:prstGeom>
        </p:spPr>
      </p:pic>
      <p:pic>
        <p:nvPicPr>
          <p:cNvPr id="26" name="Picture 25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6EC6F2-6774-36ED-47A5-93D780709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48" y="218404"/>
            <a:ext cx="2012448" cy="901994"/>
          </a:xfrm>
          <a:prstGeom prst="rect">
            <a:avLst/>
          </a:prstGeom>
        </p:spPr>
      </p:pic>
      <p:pic>
        <p:nvPicPr>
          <p:cNvPr id="28" name="Graphic 27" descr="Handshake with solid fill">
            <a:extLst>
              <a:ext uri="{FF2B5EF4-FFF2-40B4-BE49-F238E27FC236}">
                <a16:creationId xmlns:a16="http://schemas.microsoft.com/office/drawing/2014/main" id="{27C4A638-EE95-D166-4E54-8833C8422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125548" y="956733"/>
            <a:ext cx="576805" cy="5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64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47A64-58D5-B1AE-02A9-2E80C84C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 sz="4000" dirty="0">
                <a:solidFill>
                  <a:srgbClr val="007864"/>
                </a:solidFill>
              </a:rPr>
              <a:t>FREE Microsoft Fabric</a:t>
            </a:r>
            <a:endParaRPr lang="en-US" sz="4000" b="0" dirty="0"/>
          </a:p>
          <a:p>
            <a:endParaRPr lang="en-US" sz="2000"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6C7E53-B6E6-6CA9-5D15-712C8EB41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 algn="ctr">
              <a:buNone/>
            </a:pPr>
            <a:endParaRPr lang="en-US" sz="2000" b="1" dirty="0">
              <a:solidFill>
                <a:srgbClr val="007864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7864"/>
              </a:solidFill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054FD2-753C-DC29-716C-AB89D7D5D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2056703"/>
            <a:ext cx="4851979" cy="32640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864"/>
                </a:solidFill>
              </a:rPr>
              <a:t>Certification Exam</a:t>
            </a:r>
            <a:endParaRPr lang="en-US" sz="2000" dirty="0">
              <a:solidFill>
                <a:srgbClr val="00786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Are you ready to get Fabric certified by the end of October?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Claim your </a:t>
            </a:r>
            <a:r>
              <a:rPr lang="en-US" sz="1800" b="1" dirty="0"/>
              <a:t>100% discount voucher</a:t>
            </a:r>
            <a:r>
              <a:rPr lang="en-US" sz="1800" dirty="0"/>
              <a:t> for   Exam  DP-600: Fabric Analytics Engineer.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Come find us in the Community Lounge under the Get Certified banner to learn more!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 </a:t>
            </a:r>
            <a:br>
              <a:rPr lang="en-US" sz="1800" dirty="0"/>
            </a:br>
            <a:r>
              <a:rPr lang="en-US" sz="1800" dirty="0"/>
              <a:t>aka.ms/FabCon24/</a:t>
            </a:r>
            <a:r>
              <a:rPr lang="en-US" sz="1800" dirty="0" err="1"/>
              <a:t>IAmReady</a:t>
            </a:r>
            <a:endParaRPr lang="en-US" sz="1800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2321689-34FE-2499-4657-20BD8410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1" t="2774" r="3650" b="3932"/>
          <a:stretch/>
        </p:blipFill>
        <p:spPr>
          <a:xfrm>
            <a:off x="1530630" y="1933935"/>
            <a:ext cx="3384983" cy="33888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827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5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B450-1D13-922B-CE6C-EA1971B0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DATA READINESS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B737DB0-498E-1311-E9C4-C962C3B793DF}"/>
              </a:ext>
            </a:extLst>
          </p:cNvPr>
          <p:cNvGrpSpPr/>
          <p:nvPr/>
        </p:nvGrpSpPr>
        <p:grpSpPr>
          <a:xfrm>
            <a:off x="6229900" y="-1"/>
            <a:ext cx="5661619" cy="6341423"/>
            <a:chOff x="6102348" y="55798"/>
            <a:chExt cx="5789172" cy="6272784"/>
          </a:xfrm>
        </p:grpSpPr>
        <p:sp>
          <p:nvSpPr>
            <p:cNvPr id="5" name="Rectangle 4" descr="An animation that shows the flow of Operational Databases, Analytics and Data governance">
              <a:extLst>
                <a:ext uri="{FF2B5EF4-FFF2-40B4-BE49-F238E27FC236}">
                  <a16:creationId xmlns:a16="http://schemas.microsoft.com/office/drawing/2014/main" id="{1EA6B9BA-EE1D-93AB-4BD4-E03C3F2C57FA}"/>
                </a:ext>
              </a:extLst>
            </p:cNvPr>
            <p:cNvSpPr/>
            <p:nvPr/>
          </p:nvSpPr>
          <p:spPr>
            <a:xfrm>
              <a:off x="6102348" y="1097986"/>
              <a:ext cx="450858" cy="4508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1C6254-3CAF-9719-A930-E3F8F9B7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02348" y="2176355"/>
              <a:ext cx="5789172" cy="4152227"/>
              <a:chOff x="12204695" y="4825313"/>
              <a:chExt cx="11578344" cy="83044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51B24A0-F9AA-9AAB-8F3C-56027176B19E}"/>
                  </a:ext>
                </a:extLst>
              </p:cNvPr>
              <p:cNvGrpSpPr/>
              <p:nvPr/>
            </p:nvGrpSpPr>
            <p:grpSpPr>
              <a:xfrm>
                <a:off x="12458606" y="7568068"/>
                <a:ext cx="11324433" cy="5561699"/>
                <a:chOff x="12458606" y="7568068"/>
                <a:chExt cx="11324433" cy="5561699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A01747AE-E2C9-2680-2F29-8B5D36170861}"/>
                    </a:ext>
                  </a:extLst>
                </p:cNvPr>
                <p:cNvSpPr/>
                <p:nvPr/>
              </p:nvSpPr>
              <p:spPr>
                <a:xfrm>
                  <a:off x="19989195" y="7568068"/>
                  <a:ext cx="2955937" cy="5561699"/>
                </a:xfrm>
                <a:custGeom>
                  <a:avLst/>
                  <a:gdLst>
                    <a:gd name="connsiteX0" fmla="*/ 0 w 3351626"/>
                    <a:gd name="connsiteY0" fmla="*/ 0 h 5561699"/>
                    <a:gd name="connsiteX1" fmla="*/ 3351626 w 3351626"/>
                    <a:gd name="connsiteY1" fmla="*/ 5561699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51626" h="5561699">
                      <a:moveTo>
                        <a:pt x="0" y="0"/>
                      </a:moveTo>
                      <a:cubicBezTo>
                        <a:pt x="0" y="1219003"/>
                        <a:pt x="3351626" y="3555424"/>
                        <a:pt x="3351626" y="5561699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D2E37C4-09FF-F678-56A6-53BC2A404523}"/>
                    </a:ext>
                  </a:extLst>
                </p:cNvPr>
                <p:cNvSpPr/>
                <p:nvPr/>
              </p:nvSpPr>
              <p:spPr>
                <a:xfrm>
                  <a:off x="17714565" y="7568068"/>
                  <a:ext cx="3935621" cy="5561699"/>
                </a:xfrm>
                <a:custGeom>
                  <a:avLst/>
                  <a:gdLst>
                    <a:gd name="connsiteX0" fmla="*/ 0 w 4646572"/>
                    <a:gd name="connsiteY0" fmla="*/ 5561699 h 5561699"/>
                    <a:gd name="connsiteX1" fmla="*/ 4646573 w 4646572"/>
                    <a:gd name="connsiteY1" fmla="*/ 0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572" h="5561699">
                      <a:moveTo>
                        <a:pt x="0" y="5561699"/>
                      </a:moveTo>
                      <a:cubicBezTo>
                        <a:pt x="0" y="4190321"/>
                        <a:pt x="4646573" y="1726920"/>
                        <a:pt x="4646573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7EEB95B-1F81-AFED-CB74-9C7DD188BA6D}"/>
                    </a:ext>
                  </a:extLst>
                </p:cNvPr>
                <p:cNvSpPr/>
                <p:nvPr/>
              </p:nvSpPr>
              <p:spPr>
                <a:xfrm>
                  <a:off x="16800485" y="10183845"/>
                  <a:ext cx="1142599" cy="2945922"/>
                </a:xfrm>
                <a:custGeom>
                  <a:avLst/>
                  <a:gdLst>
                    <a:gd name="connsiteX0" fmla="*/ 0 w 1142599"/>
                    <a:gd name="connsiteY0" fmla="*/ 2945923 h 2945922"/>
                    <a:gd name="connsiteX1" fmla="*/ 1142600 w 1142599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2599" h="2945922">
                      <a:moveTo>
                        <a:pt x="0" y="2945923"/>
                      </a:moveTo>
                      <a:cubicBezTo>
                        <a:pt x="0" y="2175158"/>
                        <a:pt x="1142600" y="699656"/>
                        <a:pt x="114260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629C413-D816-FBAF-6FA5-FE3CA28382AC}"/>
                    </a:ext>
                  </a:extLst>
                </p:cNvPr>
                <p:cNvSpPr/>
                <p:nvPr/>
              </p:nvSpPr>
              <p:spPr>
                <a:xfrm>
                  <a:off x="15378583" y="10183845"/>
                  <a:ext cx="558604" cy="2945922"/>
                </a:xfrm>
                <a:custGeom>
                  <a:avLst/>
                  <a:gdLst>
                    <a:gd name="connsiteX0" fmla="*/ 558604 w 558604"/>
                    <a:gd name="connsiteY0" fmla="*/ 2945923 h 2945922"/>
                    <a:gd name="connsiteX1" fmla="*/ 0 w 558604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8604" h="2945922">
                      <a:moveTo>
                        <a:pt x="558604" y="2945923"/>
                      </a:moveTo>
                      <a:cubicBezTo>
                        <a:pt x="558604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9C546E99-982B-19C5-44C2-708BFC24A475}"/>
                    </a:ext>
                  </a:extLst>
                </p:cNvPr>
                <p:cNvSpPr/>
                <p:nvPr/>
              </p:nvSpPr>
              <p:spPr>
                <a:xfrm>
                  <a:off x="13575815" y="10183845"/>
                  <a:ext cx="2767630" cy="2945922"/>
                </a:xfrm>
                <a:custGeom>
                  <a:avLst/>
                  <a:gdLst>
                    <a:gd name="connsiteX0" fmla="*/ 0 w 2767630"/>
                    <a:gd name="connsiteY0" fmla="*/ 2945923 h 2945922"/>
                    <a:gd name="connsiteX1" fmla="*/ 2767631 w 2767630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7630" h="2945922">
                      <a:moveTo>
                        <a:pt x="0" y="2945923"/>
                      </a:moveTo>
                      <a:cubicBezTo>
                        <a:pt x="0" y="2175158"/>
                        <a:pt x="2767631" y="699656"/>
                        <a:pt x="2767631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E97349B-26E5-B3EB-4385-7AB6315BD5CC}"/>
                    </a:ext>
                  </a:extLst>
                </p:cNvPr>
                <p:cNvSpPr/>
                <p:nvPr/>
              </p:nvSpPr>
              <p:spPr>
                <a:xfrm>
                  <a:off x="12458606" y="10183845"/>
                  <a:ext cx="2767630" cy="2945922"/>
                </a:xfrm>
                <a:custGeom>
                  <a:avLst/>
                  <a:gdLst>
                    <a:gd name="connsiteX0" fmla="*/ 0 w 2767630"/>
                    <a:gd name="connsiteY0" fmla="*/ 2945923 h 2945922"/>
                    <a:gd name="connsiteX1" fmla="*/ 2767631 w 2767630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7630" h="2945922">
                      <a:moveTo>
                        <a:pt x="0" y="2945923"/>
                      </a:moveTo>
                      <a:cubicBezTo>
                        <a:pt x="0" y="2175158"/>
                        <a:pt x="2767631" y="699656"/>
                        <a:pt x="2767631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9089404-23CF-26A2-ED48-482CEBDE1F94}"/>
                    </a:ext>
                  </a:extLst>
                </p:cNvPr>
                <p:cNvSpPr/>
                <p:nvPr/>
              </p:nvSpPr>
              <p:spPr>
                <a:xfrm>
                  <a:off x="17130570" y="10183845"/>
                  <a:ext cx="1142599" cy="2945922"/>
                </a:xfrm>
                <a:custGeom>
                  <a:avLst/>
                  <a:gdLst>
                    <a:gd name="connsiteX0" fmla="*/ 1142600 w 1142599"/>
                    <a:gd name="connsiteY0" fmla="*/ 2945923 h 2945922"/>
                    <a:gd name="connsiteX1" fmla="*/ 0 w 1142599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2599" h="2945922">
                      <a:moveTo>
                        <a:pt x="1142600" y="2945923"/>
                      </a:moveTo>
                      <a:cubicBezTo>
                        <a:pt x="1142600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0E7926B-9403-BC29-C046-1F9C1DBD1CE6}"/>
                    </a:ext>
                  </a:extLst>
                </p:cNvPr>
                <p:cNvSpPr/>
                <p:nvPr/>
              </p:nvSpPr>
              <p:spPr>
                <a:xfrm>
                  <a:off x="18806383" y="10183845"/>
                  <a:ext cx="2428017" cy="2945922"/>
                </a:xfrm>
                <a:custGeom>
                  <a:avLst/>
                  <a:gdLst>
                    <a:gd name="connsiteX0" fmla="*/ 3859448 w 3859448"/>
                    <a:gd name="connsiteY0" fmla="*/ 2945923 h 2945922"/>
                    <a:gd name="connsiteX1" fmla="*/ 0 w 3859448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59448" h="2945922">
                      <a:moveTo>
                        <a:pt x="3859448" y="2945923"/>
                      </a:moveTo>
                      <a:cubicBezTo>
                        <a:pt x="3859448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76E8F26-7E13-C30A-E04C-C4EC472F6506}"/>
                    </a:ext>
                  </a:extLst>
                </p:cNvPr>
                <p:cNvSpPr/>
                <p:nvPr/>
              </p:nvSpPr>
              <p:spPr>
                <a:xfrm>
                  <a:off x="15607103" y="10183845"/>
                  <a:ext cx="4265706" cy="2945922"/>
                </a:xfrm>
                <a:custGeom>
                  <a:avLst/>
                  <a:gdLst>
                    <a:gd name="connsiteX0" fmla="*/ 4265706 w 4265706"/>
                    <a:gd name="connsiteY0" fmla="*/ 2945923 h 2945922"/>
                    <a:gd name="connsiteX1" fmla="*/ 0 w 4265706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65706" h="2945922">
                      <a:moveTo>
                        <a:pt x="4265706" y="2945923"/>
                      </a:moveTo>
                      <a:cubicBezTo>
                        <a:pt x="4265706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DAFCEFD-539D-0CBD-333A-45B6E1CF50A2}"/>
                    </a:ext>
                  </a:extLst>
                </p:cNvPr>
                <p:cNvSpPr/>
                <p:nvPr/>
              </p:nvSpPr>
              <p:spPr>
                <a:xfrm>
                  <a:off x="18679427" y="7568068"/>
                  <a:ext cx="2411040" cy="5561699"/>
                </a:xfrm>
                <a:custGeom>
                  <a:avLst/>
                  <a:gdLst>
                    <a:gd name="connsiteX0" fmla="*/ 2361373 w 2361372"/>
                    <a:gd name="connsiteY0" fmla="*/ 0 h 5561699"/>
                    <a:gd name="connsiteX1" fmla="*/ 0 w 2361372"/>
                    <a:gd name="connsiteY1" fmla="*/ 5561699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1372" h="5561699">
                      <a:moveTo>
                        <a:pt x="2361373" y="0"/>
                      </a:moveTo>
                      <a:cubicBezTo>
                        <a:pt x="2361373" y="1219003"/>
                        <a:pt x="0" y="3326861"/>
                        <a:pt x="0" y="5561699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BF657EB-E806-AC40-2397-9352348D9C43}"/>
                    </a:ext>
                  </a:extLst>
                </p:cNvPr>
                <p:cNvSpPr/>
                <p:nvPr/>
              </p:nvSpPr>
              <p:spPr>
                <a:xfrm>
                  <a:off x="21269320" y="7568068"/>
                  <a:ext cx="2513719" cy="2920526"/>
                </a:xfrm>
                <a:custGeom>
                  <a:avLst/>
                  <a:gdLst>
                    <a:gd name="connsiteX0" fmla="*/ 0 w 2513719"/>
                    <a:gd name="connsiteY0" fmla="*/ 0 h 2920526"/>
                    <a:gd name="connsiteX1" fmla="*/ 2513720 w 2513719"/>
                    <a:gd name="connsiteY1" fmla="*/ 2920527 h 29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13719" h="2920526">
                      <a:moveTo>
                        <a:pt x="0" y="0"/>
                      </a:moveTo>
                      <a:cubicBezTo>
                        <a:pt x="0" y="1219003"/>
                        <a:pt x="2513720" y="1803108"/>
                        <a:pt x="2513720" y="2920527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0ED77FE-2B63-9FF6-3263-C41FE20EECCA}"/>
                  </a:ext>
                </a:extLst>
              </p:cNvPr>
              <p:cNvGrpSpPr/>
              <p:nvPr/>
            </p:nvGrpSpPr>
            <p:grpSpPr>
              <a:xfrm>
                <a:off x="12204695" y="4825313"/>
                <a:ext cx="3427799" cy="5993429"/>
                <a:chOff x="12204695" y="4825313"/>
                <a:chExt cx="3427799" cy="5993429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D2714F3-1864-6525-F423-4100FEEED3EF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3427799" cy="5993429"/>
                </a:xfrm>
                <a:custGeom>
                  <a:avLst/>
                  <a:gdLst>
                    <a:gd name="connsiteX0" fmla="*/ 0 w 3427799"/>
                    <a:gd name="connsiteY0" fmla="*/ 5993429 h 5993429"/>
                    <a:gd name="connsiteX1" fmla="*/ 3427800 w 3427799"/>
                    <a:gd name="connsiteY1" fmla="*/ 0 h 599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27799" h="5993429">
                      <a:moveTo>
                        <a:pt x="0" y="5993429"/>
                      </a:moveTo>
                      <a:cubicBezTo>
                        <a:pt x="0" y="4723635"/>
                        <a:pt x="3427800" y="2971319"/>
                        <a:pt x="342780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EFFBB91-E580-96EA-6F7E-10BEEA18CD4D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2666066" cy="2666568"/>
                </a:xfrm>
                <a:custGeom>
                  <a:avLst/>
                  <a:gdLst>
                    <a:gd name="connsiteX0" fmla="*/ 0 w 2666066"/>
                    <a:gd name="connsiteY0" fmla="*/ 2666568 h 2666568"/>
                    <a:gd name="connsiteX1" fmla="*/ 2666066 w 2666066"/>
                    <a:gd name="connsiteY1" fmla="*/ 0 h 266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6066" h="2666568">
                      <a:moveTo>
                        <a:pt x="0" y="2666568"/>
                      </a:moveTo>
                      <a:cubicBezTo>
                        <a:pt x="0" y="1777712"/>
                        <a:pt x="2666066" y="939648"/>
                        <a:pt x="2666066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F3234E0-3E2A-273E-E896-8119C4236A8A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2869195" cy="4647447"/>
                </a:xfrm>
                <a:custGeom>
                  <a:avLst/>
                  <a:gdLst>
                    <a:gd name="connsiteX0" fmla="*/ 0 w 2869195"/>
                    <a:gd name="connsiteY0" fmla="*/ 4647448 h 4647447"/>
                    <a:gd name="connsiteX1" fmla="*/ 2869195 w 2869195"/>
                    <a:gd name="connsiteY1" fmla="*/ 0 h 464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69195" h="4647447">
                      <a:moveTo>
                        <a:pt x="0" y="4647448"/>
                      </a:moveTo>
                      <a:cubicBezTo>
                        <a:pt x="0" y="3682404"/>
                        <a:pt x="2869195" y="2336422"/>
                        <a:pt x="2869195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B50D87-2E2F-6CF7-C866-639C2B015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91217" y="55798"/>
              <a:ext cx="4037187" cy="4273809"/>
              <a:chOff x="12382433" y="584199"/>
              <a:chExt cx="8074373" cy="854761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956CA85-F031-55CA-500A-C41FC276DFFF}"/>
                  </a:ext>
                </a:extLst>
              </p:cNvPr>
              <p:cNvSpPr/>
              <p:nvPr/>
            </p:nvSpPr>
            <p:spPr>
              <a:xfrm>
                <a:off x="12382433" y="584199"/>
                <a:ext cx="3250061" cy="8547617"/>
              </a:xfrm>
              <a:custGeom>
                <a:avLst/>
                <a:gdLst>
                  <a:gd name="connsiteX0" fmla="*/ 3250062 w 3250061"/>
                  <a:gd name="connsiteY0" fmla="*/ 8036782 h 8036782"/>
                  <a:gd name="connsiteX1" fmla="*/ 0 w 3250061"/>
                  <a:gd name="connsiteY1" fmla="*/ 0 h 803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50061" h="8036782">
                    <a:moveTo>
                      <a:pt x="3250062" y="8036782"/>
                    </a:moveTo>
                    <a:cubicBezTo>
                      <a:pt x="3250062" y="5993429"/>
                      <a:pt x="0" y="4622052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E4C00B-1057-6BE8-64E9-4FD817B543BE}"/>
                  </a:ext>
                </a:extLst>
              </p:cNvPr>
              <p:cNvSpPr/>
              <p:nvPr/>
            </p:nvSpPr>
            <p:spPr>
              <a:xfrm>
                <a:off x="14531455" y="4825313"/>
                <a:ext cx="2753999" cy="4306502"/>
              </a:xfrm>
              <a:custGeom>
                <a:avLst/>
                <a:gdLst>
                  <a:gd name="connsiteX0" fmla="*/ 3201819 w 3201818"/>
                  <a:gd name="connsiteY0" fmla="*/ 3795669 h 3795669"/>
                  <a:gd name="connsiteX1" fmla="*/ 0 w 3201818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1818" h="3795669">
                    <a:moveTo>
                      <a:pt x="3201819" y="3795669"/>
                    </a:moveTo>
                    <a:cubicBezTo>
                      <a:pt x="3201819" y="3123694"/>
                      <a:pt x="0" y="939648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9F5F5AE-6CB7-5A76-297E-8CCAEC0688BA}"/>
                  </a:ext>
                </a:extLst>
              </p:cNvPr>
              <p:cNvSpPr/>
              <p:nvPr/>
            </p:nvSpPr>
            <p:spPr>
              <a:xfrm>
                <a:off x="17508512" y="7568068"/>
                <a:ext cx="1603948" cy="1563747"/>
              </a:xfrm>
              <a:custGeom>
                <a:avLst/>
                <a:gdLst>
                  <a:gd name="connsiteX0" fmla="*/ 787124 w 787124"/>
                  <a:gd name="connsiteY0" fmla="*/ 0 h 1052913"/>
                  <a:gd name="connsiteX1" fmla="*/ 0 w 787124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7124" h="1052913">
                    <a:moveTo>
                      <a:pt x="787124" y="0"/>
                    </a:moveTo>
                    <a:cubicBezTo>
                      <a:pt x="787124" y="507918"/>
                      <a:pt x="0" y="685689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995E45C-7865-ECE4-E6F3-56254FF4C432}"/>
                  </a:ext>
                </a:extLst>
              </p:cNvPr>
              <p:cNvSpPr/>
              <p:nvPr/>
            </p:nvSpPr>
            <p:spPr>
              <a:xfrm>
                <a:off x="16511353" y="7568068"/>
                <a:ext cx="3843888" cy="1563747"/>
              </a:xfrm>
              <a:custGeom>
                <a:avLst/>
                <a:gdLst>
                  <a:gd name="connsiteX0" fmla="*/ 1675813 w 1675813"/>
                  <a:gd name="connsiteY0" fmla="*/ 0 h 1052913"/>
                  <a:gd name="connsiteX1" fmla="*/ 0 w 1675813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5813" h="1052913">
                    <a:moveTo>
                      <a:pt x="1675813" y="0"/>
                    </a:moveTo>
                    <a:cubicBezTo>
                      <a:pt x="1675813" y="317449"/>
                      <a:pt x="0" y="459919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0605C6-315C-1CF4-194F-D0C6D391B1A2}"/>
                  </a:ext>
                </a:extLst>
              </p:cNvPr>
              <p:cNvSpPr/>
              <p:nvPr/>
            </p:nvSpPr>
            <p:spPr>
              <a:xfrm>
                <a:off x="18048157" y="7568068"/>
                <a:ext cx="1670647" cy="1563747"/>
              </a:xfrm>
              <a:custGeom>
                <a:avLst/>
                <a:gdLst>
                  <a:gd name="connsiteX0" fmla="*/ 710951 w 710951"/>
                  <a:gd name="connsiteY0" fmla="*/ 0 h 1052913"/>
                  <a:gd name="connsiteX1" fmla="*/ 0 w 710951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0951" h="1052913">
                    <a:moveTo>
                      <a:pt x="710951" y="0"/>
                    </a:moveTo>
                    <a:cubicBezTo>
                      <a:pt x="710951" y="502076"/>
                      <a:pt x="0" y="434523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DBB90A3-1118-857E-63B3-CD12D71AACEB}"/>
                  </a:ext>
                </a:extLst>
              </p:cNvPr>
              <p:cNvSpPr/>
              <p:nvPr/>
            </p:nvSpPr>
            <p:spPr>
              <a:xfrm>
                <a:off x="15200846" y="4825313"/>
                <a:ext cx="2142684" cy="4306502"/>
              </a:xfrm>
              <a:custGeom>
                <a:avLst/>
                <a:gdLst>
                  <a:gd name="connsiteX0" fmla="*/ 0 w 2894586"/>
                  <a:gd name="connsiteY0" fmla="*/ 0 h 3795669"/>
                  <a:gd name="connsiteX1" fmla="*/ 2894586 w 2894586"/>
                  <a:gd name="connsiteY1" fmla="*/ 3795669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4586" h="3795669">
                    <a:moveTo>
                      <a:pt x="0" y="0"/>
                    </a:moveTo>
                    <a:cubicBezTo>
                      <a:pt x="0" y="1015835"/>
                      <a:pt x="2894586" y="2742756"/>
                      <a:pt x="2894586" y="3795669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E5684EE-69A7-43BC-9FAD-E890DD5AA719}"/>
                  </a:ext>
                </a:extLst>
              </p:cNvPr>
              <p:cNvSpPr/>
              <p:nvPr/>
            </p:nvSpPr>
            <p:spPr>
              <a:xfrm>
                <a:off x="15723114" y="584200"/>
                <a:ext cx="4733692" cy="8547616"/>
              </a:xfrm>
              <a:custGeom>
                <a:avLst/>
                <a:gdLst>
                  <a:gd name="connsiteX0" fmla="*/ 0 w 4113359"/>
                  <a:gd name="connsiteY0" fmla="*/ 8036782 h 8036782"/>
                  <a:gd name="connsiteX1" fmla="*/ 4113359 w 4113359"/>
                  <a:gd name="connsiteY1" fmla="*/ 0 h 803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13359" h="8036782">
                    <a:moveTo>
                      <a:pt x="0" y="8036782"/>
                    </a:moveTo>
                    <a:cubicBezTo>
                      <a:pt x="0" y="6552139"/>
                      <a:pt x="4113359" y="2768152"/>
                      <a:pt x="4113359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F890CF1-0621-2494-D7D0-61542BBBD903}"/>
                  </a:ext>
                </a:extLst>
              </p:cNvPr>
              <p:cNvSpPr/>
              <p:nvPr/>
            </p:nvSpPr>
            <p:spPr>
              <a:xfrm>
                <a:off x="16140317" y="4825313"/>
                <a:ext cx="952165" cy="4306503"/>
              </a:xfrm>
              <a:custGeom>
                <a:avLst/>
                <a:gdLst>
                  <a:gd name="connsiteX0" fmla="*/ 0 w 1574248"/>
                  <a:gd name="connsiteY0" fmla="*/ 3795669 h 3795669"/>
                  <a:gd name="connsiteX1" fmla="*/ 1574249 w 1574248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4248" h="3795669">
                    <a:moveTo>
                      <a:pt x="0" y="3795669"/>
                    </a:moveTo>
                    <a:cubicBezTo>
                      <a:pt x="0" y="2564985"/>
                      <a:pt x="1574249" y="863460"/>
                      <a:pt x="1574249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383A6B1-02EE-D6DC-175C-29D45509232F}"/>
                  </a:ext>
                </a:extLst>
              </p:cNvPr>
              <p:cNvSpPr/>
              <p:nvPr/>
            </p:nvSpPr>
            <p:spPr>
              <a:xfrm>
                <a:off x="15096996" y="4825313"/>
                <a:ext cx="1424187" cy="4306503"/>
              </a:xfrm>
              <a:custGeom>
                <a:avLst/>
                <a:gdLst>
                  <a:gd name="connsiteX0" fmla="*/ 0 w 1424187"/>
                  <a:gd name="connsiteY0" fmla="*/ 3795669 h 3795669"/>
                  <a:gd name="connsiteX1" fmla="*/ 1424187 w 1424187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4187" h="3795669">
                    <a:moveTo>
                      <a:pt x="0" y="3795669"/>
                    </a:moveTo>
                    <a:cubicBezTo>
                      <a:pt x="0" y="2082463"/>
                      <a:pt x="1424187" y="939648"/>
                      <a:pt x="1424187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636A95-3D8F-216B-D886-483F2B707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81289" y="55798"/>
              <a:ext cx="3910231" cy="2960659"/>
              <a:chOff x="15962578" y="584200"/>
              <a:chExt cx="7820462" cy="592131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CEC5B61-E9C5-DA24-8D06-272352BDFB43}"/>
                  </a:ext>
                </a:extLst>
              </p:cNvPr>
              <p:cNvSpPr/>
              <p:nvPr/>
            </p:nvSpPr>
            <p:spPr>
              <a:xfrm>
                <a:off x="20939236" y="3606310"/>
                <a:ext cx="2843804" cy="2899204"/>
              </a:xfrm>
              <a:custGeom>
                <a:avLst/>
                <a:gdLst>
                  <a:gd name="connsiteX0" fmla="*/ 0 w 2843804"/>
                  <a:gd name="connsiteY0" fmla="*/ 2361818 h 2361817"/>
                  <a:gd name="connsiteX1" fmla="*/ 2843804 w 2843804"/>
                  <a:gd name="connsiteY1" fmla="*/ 0 h 236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43804" h="2361817">
                    <a:moveTo>
                      <a:pt x="0" y="2361818"/>
                    </a:moveTo>
                    <a:cubicBezTo>
                      <a:pt x="0" y="1092023"/>
                      <a:pt x="2843804" y="1193607"/>
                      <a:pt x="2843804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309B29C-B417-8276-4D0E-221445755226}"/>
                  </a:ext>
                </a:extLst>
              </p:cNvPr>
              <p:cNvSpPr/>
              <p:nvPr/>
            </p:nvSpPr>
            <p:spPr>
              <a:xfrm>
                <a:off x="20380631" y="2412702"/>
                <a:ext cx="3402409" cy="4092811"/>
              </a:xfrm>
              <a:custGeom>
                <a:avLst/>
                <a:gdLst>
                  <a:gd name="connsiteX0" fmla="*/ 0 w 3326235"/>
                  <a:gd name="connsiteY0" fmla="*/ 3555424 h 3555424"/>
                  <a:gd name="connsiteX1" fmla="*/ 3326235 w 3326235"/>
                  <a:gd name="connsiteY1" fmla="*/ 0 h 3555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6235" h="3555424">
                    <a:moveTo>
                      <a:pt x="0" y="3555424"/>
                    </a:moveTo>
                    <a:cubicBezTo>
                      <a:pt x="0" y="2285630"/>
                      <a:pt x="3326235" y="1777712"/>
                      <a:pt x="3326235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A1C334-8902-D6FE-F302-7A668867A544}"/>
                  </a:ext>
                </a:extLst>
              </p:cNvPr>
              <p:cNvSpPr/>
              <p:nvPr/>
            </p:nvSpPr>
            <p:spPr>
              <a:xfrm>
                <a:off x="16800485" y="584200"/>
                <a:ext cx="4747471" cy="5921316"/>
              </a:xfrm>
              <a:custGeom>
                <a:avLst/>
                <a:gdLst>
                  <a:gd name="connsiteX0" fmla="*/ 5459088 w 5459088"/>
                  <a:gd name="connsiteY0" fmla="*/ 5383928 h 5383927"/>
                  <a:gd name="connsiteX1" fmla="*/ 0 w 5459088"/>
                  <a:gd name="connsiteY1" fmla="*/ 0 h 538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59088" h="5383927">
                    <a:moveTo>
                      <a:pt x="5459088" y="5383928"/>
                    </a:moveTo>
                    <a:cubicBezTo>
                      <a:pt x="5459088" y="4571260"/>
                      <a:pt x="0" y="1650733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A43B26F-BC58-1DEA-3DE9-B2232B15CC2E}"/>
                  </a:ext>
                </a:extLst>
              </p:cNvPr>
              <p:cNvSpPr/>
              <p:nvPr/>
            </p:nvSpPr>
            <p:spPr>
              <a:xfrm>
                <a:off x="18831774" y="584200"/>
                <a:ext cx="2818412" cy="5921318"/>
              </a:xfrm>
              <a:custGeom>
                <a:avLst/>
                <a:gdLst>
                  <a:gd name="connsiteX0" fmla="*/ 2818413 w 2818412"/>
                  <a:gd name="connsiteY0" fmla="*/ 5383928 h 5383927"/>
                  <a:gd name="connsiteX1" fmla="*/ 0 w 2818412"/>
                  <a:gd name="connsiteY1" fmla="*/ 0 h 538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18412" h="5383927">
                    <a:moveTo>
                      <a:pt x="2818413" y="5383928"/>
                    </a:moveTo>
                    <a:cubicBezTo>
                      <a:pt x="2818413" y="3377653"/>
                      <a:pt x="0" y="1676129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F80B889-7DD7-9005-53D2-376E179C74B3}"/>
                  </a:ext>
                </a:extLst>
              </p:cNvPr>
              <p:cNvGrpSpPr/>
              <p:nvPr/>
            </p:nvGrpSpPr>
            <p:grpSpPr>
              <a:xfrm>
                <a:off x="15962578" y="584200"/>
                <a:ext cx="7211075" cy="5921313"/>
                <a:chOff x="15962578" y="584200"/>
                <a:chExt cx="7211075" cy="5921313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B211628-4674-FC8B-13C4-FF843A141540}"/>
                    </a:ext>
                  </a:extLst>
                </p:cNvPr>
                <p:cNvSpPr/>
                <p:nvPr/>
              </p:nvSpPr>
              <p:spPr>
                <a:xfrm>
                  <a:off x="15962578" y="4825313"/>
                  <a:ext cx="3471897" cy="1680200"/>
                </a:xfrm>
                <a:custGeom>
                  <a:avLst/>
                  <a:gdLst>
                    <a:gd name="connsiteX0" fmla="*/ 2666066 w 2666066"/>
                    <a:gd name="connsiteY0" fmla="*/ 1142815 h 1142814"/>
                    <a:gd name="connsiteX1" fmla="*/ 0 w 2666066"/>
                    <a:gd name="connsiteY1" fmla="*/ 0 h 114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6066" h="1142814">
                      <a:moveTo>
                        <a:pt x="2666066" y="1142815"/>
                      </a:moveTo>
                      <a:cubicBezTo>
                        <a:pt x="2666066" y="676800"/>
                        <a:pt x="0" y="45712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DC2DE23-7EDB-B4C7-8D17-DCF447ABA031}"/>
                    </a:ext>
                  </a:extLst>
                </p:cNvPr>
                <p:cNvSpPr/>
                <p:nvPr/>
              </p:nvSpPr>
              <p:spPr>
                <a:xfrm>
                  <a:off x="16698921" y="4825313"/>
                  <a:ext cx="3503972" cy="1680200"/>
                </a:xfrm>
                <a:custGeom>
                  <a:avLst/>
                  <a:gdLst>
                    <a:gd name="connsiteX0" fmla="*/ 3046933 w 3046932"/>
                    <a:gd name="connsiteY0" fmla="*/ 1142815 h 1142814"/>
                    <a:gd name="connsiteX1" fmla="*/ 0 w 3046932"/>
                    <a:gd name="connsiteY1" fmla="*/ 0 h 114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46932" h="1142814">
                      <a:moveTo>
                        <a:pt x="3046933" y="1142815"/>
                      </a:moveTo>
                      <a:cubicBezTo>
                        <a:pt x="3046933" y="711085"/>
                        <a:pt x="0" y="355542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CB8B850-E3E3-29F7-A21F-50F6E52ABDEE}"/>
                    </a:ext>
                  </a:extLst>
                </p:cNvPr>
                <p:cNvSpPr/>
                <p:nvPr/>
              </p:nvSpPr>
              <p:spPr>
                <a:xfrm>
                  <a:off x="19618964" y="584200"/>
                  <a:ext cx="3554689" cy="5921313"/>
                </a:xfrm>
                <a:custGeom>
                  <a:avLst/>
                  <a:gdLst>
                    <a:gd name="connsiteX0" fmla="*/ 0 w 4291097"/>
                    <a:gd name="connsiteY0" fmla="*/ 5383928 h 5383927"/>
                    <a:gd name="connsiteX1" fmla="*/ 4291097 w 4291097"/>
                    <a:gd name="connsiteY1" fmla="*/ 0 h 5383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91097" h="5383927">
                      <a:moveTo>
                        <a:pt x="0" y="5383928"/>
                      </a:moveTo>
                      <a:cubicBezTo>
                        <a:pt x="0" y="3631612"/>
                        <a:pt x="4291097" y="1422170"/>
                        <a:pt x="4291097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362AF96-4228-8E6E-9BE9-720FBE044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559388" y="55798"/>
              <a:ext cx="3478582" cy="1599264"/>
              <a:chOff x="13118775" y="584200"/>
              <a:chExt cx="6957163" cy="264117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67BEFC3-AC47-B519-83A0-186F0D86E499}"/>
                  </a:ext>
                </a:extLst>
              </p:cNvPr>
              <p:cNvSpPr/>
              <p:nvPr/>
            </p:nvSpPr>
            <p:spPr>
              <a:xfrm>
                <a:off x="13829726" y="584200"/>
                <a:ext cx="2107461" cy="2641172"/>
              </a:xfrm>
              <a:custGeom>
                <a:avLst/>
                <a:gdLst>
                  <a:gd name="connsiteX0" fmla="*/ 0 w 2107461"/>
                  <a:gd name="connsiteY0" fmla="*/ 2641172 h 2641172"/>
                  <a:gd name="connsiteX1" fmla="*/ 2107462 w 2107461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7461" h="2641172">
                    <a:moveTo>
                      <a:pt x="0" y="2641172"/>
                    </a:moveTo>
                    <a:cubicBezTo>
                      <a:pt x="0" y="1870407"/>
                      <a:pt x="2107462" y="699657"/>
                      <a:pt x="2107462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C6E2761-7E48-983C-72AB-44D2FF2F6B95}"/>
                  </a:ext>
                </a:extLst>
              </p:cNvPr>
              <p:cNvSpPr/>
              <p:nvPr/>
            </p:nvSpPr>
            <p:spPr>
              <a:xfrm>
                <a:off x="14362939" y="584200"/>
                <a:ext cx="3021541" cy="2641172"/>
              </a:xfrm>
              <a:custGeom>
                <a:avLst/>
                <a:gdLst>
                  <a:gd name="connsiteX0" fmla="*/ 0 w 3021541"/>
                  <a:gd name="connsiteY0" fmla="*/ 2641172 h 2641172"/>
                  <a:gd name="connsiteX1" fmla="*/ 3021542 w 3021541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1541" h="2641172">
                    <a:moveTo>
                      <a:pt x="0" y="2641172"/>
                    </a:moveTo>
                    <a:cubicBezTo>
                      <a:pt x="0" y="1870407"/>
                      <a:pt x="3021542" y="699657"/>
                      <a:pt x="3021542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138F808-DE51-BF42-7F7D-854C64BB51B5}"/>
                  </a:ext>
                </a:extLst>
              </p:cNvPr>
              <p:cNvSpPr/>
              <p:nvPr/>
            </p:nvSpPr>
            <p:spPr>
              <a:xfrm>
                <a:off x="13118775" y="584200"/>
                <a:ext cx="3148497" cy="2641172"/>
              </a:xfrm>
              <a:custGeom>
                <a:avLst/>
                <a:gdLst>
                  <a:gd name="connsiteX0" fmla="*/ 3148497 w 3148497"/>
                  <a:gd name="connsiteY0" fmla="*/ 2641172 h 2641172"/>
                  <a:gd name="connsiteX1" fmla="*/ 0 w 3148497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8497" h="2641172">
                    <a:moveTo>
                      <a:pt x="3148497" y="2641172"/>
                    </a:moveTo>
                    <a:cubicBezTo>
                      <a:pt x="3148497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E2F595E-970A-9DEE-B9D0-5A23D82976DB}"/>
                  </a:ext>
                </a:extLst>
              </p:cNvPr>
              <p:cNvSpPr/>
              <p:nvPr/>
            </p:nvSpPr>
            <p:spPr>
              <a:xfrm>
                <a:off x="13626597" y="584200"/>
                <a:ext cx="964862" cy="2641172"/>
              </a:xfrm>
              <a:custGeom>
                <a:avLst/>
                <a:gdLst>
                  <a:gd name="connsiteX0" fmla="*/ 964862 w 964862"/>
                  <a:gd name="connsiteY0" fmla="*/ 2641172 h 2641172"/>
                  <a:gd name="connsiteX1" fmla="*/ 0 w 964862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4862" h="2641172">
                    <a:moveTo>
                      <a:pt x="964862" y="2641172"/>
                    </a:moveTo>
                    <a:cubicBezTo>
                      <a:pt x="964862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F3976E0-1220-3D0C-8FD2-C9A1937F280E}"/>
                  </a:ext>
                </a:extLst>
              </p:cNvPr>
              <p:cNvSpPr/>
              <p:nvPr/>
            </p:nvSpPr>
            <p:spPr>
              <a:xfrm>
                <a:off x="16749703" y="584200"/>
                <a:ext cx="3326235" cy="2641172"/>
              </a:xfrm>
              <a:custGeom>
                <a:avLst/>
                <a:gdLst>
                  <a:gd name="connsiteX0" fmla="*/ 0 w 3326235"/>
                  <a:gd name="connsiteY0" fmla="*/ 2641172 h 2641172"/>
                  <a:gd name="connsiteX1" fmla="*/ 3326235 w 3326235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6235" h="2641172">
                    <a:moveTo>
                      <a:pt x="0" y="2641172"/>
                    </a:moveTo>
                    <a:cubicBezTo>
                      <a:pt x="0" y="1870407"/>
                      <a:pt x="3326235" y="699657"/>
                      <a:pt x="3326235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0286A4E-9C36-3080-353F-09E7A8F4EF28}"/>
                  </a:ext>
                </a:extLst>
              </p:cNvPr>
              <p:cNvSpPr/>
              <p:nvPr/>
            </p:nvSpPr>
            <p:spPr>
              <a:xfrm>
                <a:off x="15835623" y="584200"/>
                <a:ext cx="2742239" cy="2641172"/>
              </a:xfrm>
              <a:custGeom>
                <a:avLst/>
                <a:gdLst>
                  <a:gd name="connsiteX0" fmla="*/ 0 w 2742239"/>
                  <a:gd name="connsiteY0" fmla="*/ 2641172 h 2641172"/>
                  <a:gd name="connsiteX1" fmla="*/ 2742240 w 2742239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42239" h="2641172">
                    <a:moveTo>
                      <a:pt x="0" y="2641172"/>
                    </a:moveTo>
                    <a:cubicBezTo>
                      <a:pt x="0" y="1870407"/>
                      <a:pt x="2742240" y="699657"/>
                      <a:pt x="274224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AD83E03-9DA3-56EF-0889-A2066E8C4CD3}"/>
                  </a:ext>
                </a:extLst>
              </p:cNvPr>
              <p:cNvSpPr/>
              <p:nvPr/>
            </p:nvSpPr>
            <p:spPr>
              <a:xfrm>
                <a:off x="15277019" y="584200"/>
                <a:ext cx="2234417" cy="2641172"/>
              </a:xfrm>
              <a:custGeom>
                <a:avLst/>
                <a:gdLst>
                  <a:gd name="connsiteX0" fmla="*/ 2234418 w 2234417"/>
                  <a:gd name="connsiteY0" fmla="*/ 2641172 h 2641172"/>
                  <a:gd name="connsiteX1" fmla="*/ 0 w 2234417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4417" h="2641172">
                    <a:moveTo>
                      <a:pt x="2234418" y="2641172"/>
                    </a:moveTo>
                    <a:cubicBezTo>
                      <a:pt x="2234418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CA49AC-53FA-A572-64C2-7EEC851FE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308230" y="4379363"/>
              <a:ext cx="2355461" cy="407804"/>
            </a:xfrm>
            <a:prstGeom prst="rect">
              <a:avLst/>
            </a:prstGeom>
            <a:noFill/>
          </p:spPr>
          <p:txBody>
            <a:bodyPr wrap="square" lIns="0" tIns="0" rIns="0" bIns="160020" anchor="b" anchorCtr="0">
              <a:sp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3200"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 databases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C8C20E0-2706-C8E4-C547-BF2D14286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8780" y="91954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CFB1933-9D5B-FEB2-DD4E-AFF74EBE3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2074" y="5024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3295ED-070C-AF6D-9F2E-7BFE157B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86022" y="293634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33D5BD-CD37-2ED4-303B-5FDA23A60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33966" y="266266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10EC79-3847-B13C-FDD9-A67F186FB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30782" y="463094"/>
              <a:ext cx="53847" cy="53847"/>
            </a:xfrm>
            <a:prstGeom prst="ellipse">
              <a:avLst/>
            </a:prstGeom>
            <a:solidFill>
              <a:srgbClr val="737373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EBAEDB-43E4-FC97-E256-842674755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41699" y="1472109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0C7AE27-1BD2-777B-441A-37335E20E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33516" y="329444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15E143-590F-F93E-AFA6-F026A9F5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22468" y="258720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B14033C-DB2A-A339-BF2A-9E3D65A6D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52132" y="3402224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701F5E-0EF5-30D7-163C-9E996E4BD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56494" y="18138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B4E89A-3E41-A814-08C6-C594D1836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95869" y="79888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64172CF-9738-9363-C740-9D97734C8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57338" y="146634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698780-5867-1287-C903-40D12556D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83579" y="92832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20CDD24-0CEF-89E5-2057-035F8959D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07616" y="41566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33BDAF4-6A2A-BD17-4868-3EACC3CB0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50721" y="395072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03323A5-AA57-A3F7-BB69-D6CF95C72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91319" y="20751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53D3A52-E056-0D97-D8AD-45FC85D05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44230" y="196368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F234A77-5A8D-AC07-1009-95A7CAA08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2419" y="233198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D80AA0D-0CFF-3B83-EC59-3A4EDFC84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39299" y="219941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ED88F17-2DD0-7CE7-34F5-FA16CB7F3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84739" y="281670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0D7C9AD-69B3-A143-B63D-51849A589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49009" y="125114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9D80C01-91B8-FC95-545B-3A7CC231A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30576" y="389802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B2757FB-BFA6-18BA-6C80-AF4DF24A9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9723" y="238749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C9AE853-3CBD-84BB-0199-E6281A826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17152" y="2416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331C201-53BF-FB88-DCD6-E5B3665DB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15195" y="454818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0FF4651-ABC0-04D5-87C7-43AAC1D58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69342" y="384722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13A042A-857C-0EF2-3E8F-FA3D78B74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3152" y="385108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332B1A2-A057-F63F-49CE-3999DC27B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94792" y="422187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0B3480B-30B3-85D3-F06C-94EE9AE7F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574292" y="452349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AFF5341-6E88-E2F0-B4D4-EDD4395F6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37138" y="62020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E1C88E3-0189-8D23-CB48-BD640508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27879" y="600294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541574A-D48B-7F3A-0033-582B037F8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48084" y="54076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251B36-C815-B2F2-BA0B-B502BDC5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94287" y="400400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8EC0062-A4A8-34FC-4D75-1CDB1748D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73953" y="5549005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3D4ECE-3312-3280-1EFB-9AF7FA8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7847" y="575547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E71018F-CF70-C06E-9FAE-C4C1BD1EF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36444" y="582467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47EC6F1-3801-6BCF-B4AD-503A68AA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43865" y="545994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2217880-61FA-60FF-6D60-4C1DF0D0B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12233" y="501327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4F0FBFD-2E1D-4C94-A3B0-0357ACFE8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5273" y="49510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20F7A51-A918-AF13-4A1E-B948EB1C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97699" y="255498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FBFB193-E924-EC46-44F3-6CBA1112A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86378" y="550667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52D06B-1C82-88F4-9D0B-E9C32DA83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53943" y="516821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6295BF2-5E11-60BA-6E43-D858E56B3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6413" y="601848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FEF4A401-9749-C378-1FE9-ED83238D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82945" y="2506737"/>
              <a:ext cx="2543755" cy="1186681"/>
            </a:xfrm>
            <a:prstGeom prst="roundRect">
              <a:avLst>
                <a:gd name="adj" fmla="val 5271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230D159-47D0-B98B-E0BE-AF8802EB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577611" y="2986625"/>
              <a:ext cx="1155972" cy="27400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algn="ctr" defTabSz="46623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600"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Analytics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CB27218B-4853-747E-F782-322B514F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67169" y="1135470"/>
              <a:ext cx="2543755" cy="1186681"/>
            </a:xfrm>
            <a:prstGeom prst="roundRect">
              <a:avLst>
                <a:gd name="adj" fmla="val 5336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3D6EDCD-524C-87CE-DFB6-A3C75301A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948134" y="1434916"/>
              <a:ext cx="1798272" cy="54800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3200"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 Governance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0566C25-D707-4648-5C7E-FC5D25EE0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14084" y="3822387"/>
              <a:ext cx="2543755" cy="1186681"/>
            </a:xfrm>
            <a:prstGeom prst="roundRect">
              <a:avLst>
                <a:gd name="adj" fmla="val 5336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C93BD5A-5348-EEC2-1EB2-86A3AF668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356380" y="4140841"/>
              <a:ext cx="2212777" cy="54800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algn="ctr" defTabSz="46623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600"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 Databases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C2BA280-9FBA-8A7A-3531-041856FD9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56318" y="997140"/>
              <a:ext cx="53847" cy="53847"/>
            </a:xfrm>
            <a:prstGeom prst="ellipse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Rounded Rectangle 8">
            <a:extLst>
              <a:ext uri="{FF2B5EF4-FFF2-40B4-BE49-F238E27FC236}">
                <a16:creationId xmlns:a16="http://schemas.microsoft.com/office/drawing/2014/main" id="{00F1A99E-50CC-D4FD-18F4-83C65037A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371542" y="1345104"/>
            <a:ext cx="3952465" cy="5228652"/>
          </a:xfrm>
          <a:prstGeom prst="roundRect">
            <a:avLst>
              <a:gd name="adj" fmla="val 2931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BC3E6BD-C49F-BCDF-E98A-D88DCE3BE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3488130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D91F34B-6CA9-C468-EABD-F69517B19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2712759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A75AA44-1ACB-3A59-06C5-A9B3DDA9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4469337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200B75B-1F48-373D-D497-BE54F6AC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5225661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 Placeholder 5">
            <a:extLst>
              <a:ext uri="{FF2B5EF4-FFF2-40B4-BE49-F238E27FC236}">
                <a16:creationId xmlns:a16="http://schemas.microsoft.com/office/drawing/2014/main" id="{9C3E9FCE-4E7D-8E0B-D7E3-8F8BB6CAD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8" y="2205171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What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do I have?</a:t>
            </a:r>
          </a:p>
        </p:txBody>
      </p:sp>
      <p:sp>
        <p:nvSpPr>
          <p:cNvPr id="112" name="Content Placeholder 6">
            <a:extLst>
              <a:ext uri="{FF2B5EF4-FFF2-40B4-BE49-F238E27FC236}">
                <a16:creationId xmlns:a16="http://schemas.microsoft.com/office/drawing/2014/main" id="{F1C0AC4C-0AFF-F246-E05F-CE945C9F6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2944042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Is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trustworthy?</a:t>
            </a:r>
          </a:p>
        </p:txBody>
      </p:sp>
      <p:sp>
        <p:nvSpPr>
          <p:cNvPr id="113" name="Content Placeholder 7">
            <a:extLst>
              <a:ext uri="{FF2B5EF4-FFF2-40B4-BE49-F238E27FC236}">
                <a16:creationId xmlns:a16="http://schemas.microsoft.com/office/drawing/2014/main" id="{63177238-7B3C-CC7C-406E-7C32C6A3C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3682913"/>
            <a:ext cx="4724931" cy="560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Can people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access the data needed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to make the right decisions?</a:t>
            </a:r>
          </a:p>
        </p:txBody>
      </p:sp>
      <p:sp>
        <p:nvSpPr>
          <p:cNvPr id="114" name="Content Placeholder 8">
            <a:extLst>
              <a:ext uri="{FF2B5EF4-FFF2-40B4-BE49-F238E27FC236}">
                <a16:creationId xmlns:a16="http://schemas.microsoft.com/office/drawing/2014/main" id="{1A2F3E28-F48A-5A70-E61B-D3E30F304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4701833"/>
            <a:ext cx="472493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How can I enable faster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business insights?</a:t>
            </a:r>
          </a:p>
        </p:txBody>
      </p:sp>
      <p:sp>
        <p:nvSpPr>
          <p:cNvPr id="115" name="Content Placeholder 9">
            <a:extLst>
              <a:ext uri="{FF2B5EF4-FFF2-40B4-BE49-F238E27FC236}">
                <a16:creationId xmlns:a16="http://schemas.microsoft.com/office/drawing/2014/main" id="{F4B0BBB2-85FD-F9CD-7227-380B87946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84675" y="5437654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What’s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compliance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exposure?</a:t>
            </a:r>
          </a:p>
        </p:txBody>
      </p:sp>
    </p:spTree>
    <p:extLst>
      <p:ext uri="{BB962C8B-B14F-4D97-AF65-F5344CB8AC3E}">
        <p14:creationId xmlns:p14="http://schemas.microsoft.com/office/powerpoint/2010/main" val="4151997991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EA0EB272-DD37-4E44-B8EC-66B6830C38FD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9F7092A2-3514-4A47-86B3-154D62617756}"/>
    </a:ext>
  </a:extLst>
</a:theme>
</file>

<file path=ppt/theme/theme3.xml><?xml version="1.0" encoding="utf-8"?>
<a:theme xmlns:a="http://schemas.openxmlformats.org/drawingml/2006/main" name="Main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sz="2400" dirty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852F6AD3-445E-4831-8C20-9ED6338B1B1B}"/>
    </a:ext>
  </a:extLst>
</a:theme>
</file>

<file path=ppt/theme/theme4.xml><?xml version="1.0" encoding="utf-8"?>
<a:theme xmlns:a="http://schemas.openxmlformats.org/drawingml/2006/main" name="End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27948364-821E-4399-87A8-B08E8CE364F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125593E-7053-B043-B5AB-79629C1224BE}">
  <we:reference id="wa104381526" version="1.0.0.2" store="en-US" storeType="OMEX"/>
  <we:alternateReferences>
    <we:reference id="WA104381526" version="1.0.0.2" store="WA104381526" storeType="OMEX"/>
  </we:alternateReferences>
  <we:properties>
    <we:property name="FormID" value="&quot;dgX0iQSHeUmL7URhPOuV3zQo_xdjYIlMqN9mRB9xLahUQVpDV1RZNUFZSjA2VVNEUVU2UlVXQk4wUC4u&quot;"/>
    <we:property name="FormMode" value="&quot;DesignTim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f30539-4c5a-4c0e-affd-dcea9f982d77" xsi:nil="true"/>
    <lcf76f155ced4ddcb4097134ff3c332f xmlns="76fff459-3134-4829-af8b-ba22fe4396a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8F82F196C73E4F9DF7DB011BC92980" ma:contentTypeVersion="12" ma:contentTypeDescription="Create a new document." ma:contentTypeScope="" ma:versionID="b9b854f4c9cd11b4bcc9217dfa39e734">
  <xsd:schema xmlns:xsd="http://www.w3.org/2001/XMLSchema" xmlns:xs="http://www.w3.org/2001/XMLSchema" xmlns:p="http://schemas.microsoft.com/office/2006/metadata/properties" xmlns:ns2="76fff459-3134-4829-af8b-ba22fe4396ac" xmlns:ns3="1af30539-4c5a-4c0e-affd-dcea9f982d77" targetNamespace="http://schemas.microsoft.com/office/2006/metadata/properties" ma:root="true" ma:fieldsID="83b0950e2a3e601af64eabebc4b25c5c" ns2:_="" ns3:_="">
    <xsd:import namespace="76fff459-3134-4829-af8b-ba22fe4396ac"/>
    <xsd:import namespace="1af30539-4c5a-4c0e-affd-dcea9f982d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ff459-3134-4829-af8b-ba22fe4396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634c6e2-2b0a-4d9a-9b17-a88765aac8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30539-4c5a-4c0e-affd-dcea9f982d7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27f856-6a06-4932-91d7-cb4fcd055321}" ma:internalName="TaxCatchAll" ma:showField="CatchAllData" ma:web="1af30539-4c5a-4c0e-affd-dcea9f982d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5C0892-D583-430B-AD43-D1A4EB1EE043}">
  <ds:schemaRefs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6fff459-3134-4829-af8b-ba22fe4396ac"/>
    <ds:schemaRef ds:uri="http://www.w3.org/XML/1998/namespace"/>
    <ds:schemaRef ds:uri="http://purl.org/dc/elements/1.1/"/>
    <ds:schemaRef ds:uri="http://schemas.openxmlformats.org/package/2006/metadata/core-properties"/>
    <ds:schemaRef ds:uri="1af30539-4c5a-4c0e-affd-dcea9f982d77"/>
  </ds:schemaRefs>
</ds:datastoreItem>
</file>

<file path=customXml/itemProps2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65ECB1-0091-4715-8D29-E4B0F54E41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fff459-3134-4829-af8b-ba22fe4396ac"/>
    <ds:schemaRef ds:uri="1af30539-4c5a-4c0e-affd-dcea9f982d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EMFCC24_SpeakerPPT_TemplateA_Styled_V2</Template>
  <TotalTime>1370</TotalTime>
  <Words>4336</Words>
  <Application>Microsoft Macintosh PowerPoint</Application>
  <PresentationFormat>Widescreen</PresentationFormat>
  <Paragraphs>597</Paragraphs>
  <Slides>82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Calibri</vt:lpstr>
      <vt:lpstr>Calibri Light</vt:lpstr>
      <vt:lpstr>Segoe UI</vt:lpstr>
      <vt:lpstr>Segoe UI Semibold</vt:lpstr>
      <vt:lpstr>Wingdings</vt:lpstr>
      <vt:lpstr>Splash Screen</vt:lpstr>
      <vt:lpstr>Title Slide</vt:lpstr>
      <vt:lpstr>Main Content</vt:lpstr>
      <vt:lpstr>End Screen</vt:lpstr>
      <vt:lpstr>PowerPoint Presentation</vt:lpstr>
      <vt:lpstr>Pre-Workshop Checklist</vt:lpstr>
      <vt:lpstr>PowerPoint Presentation</vt:lpstr>
      <vt:lpstr>PowerPoint Presentation</vt:lpstr>
      <vt:lpstr>PowerPoint Presentation</vt:lpstr>
      <vt:lpstr>FABRIC IN A DAY: MORNING AGENDA</vt:lpstr>
      <vt:lpstr>FABRIC IN A DAY: AFTERNOON AGENDA</vt:lpstr>
      <vt:lpstr>PowerPoint Presentation</vt:lpstr>
      <vt:lpstr>TODAY’S DATA READINESS</vt:lpstr>
      <vt:lpstr>FRAGMENTATION OF THE MODERN DATA STACK</vt:lpstr>
      <vt:lpstr>SCALABLE ANALYTICS ARE COMPLEX &amp; FRAGMENTED</vt:lpstr>
      <vt:lpstr>EXISTING MICROSOFT ANALYTICS SUITE</vt:lpstr>
      <vt:lpstr>THE EVOLUTION OF MICROSOFT ANALYTICS SUITE: MICROSOFT FABRIC</vt:lpstr>
      <vt:lpstr>PowerPoint Presentation</vt:lpstr>
      <vt:lpstr>INTRODUCTION TO ONELAKE</vt:lpstr>
      <vt:lpstr>ORGANIZATIONAL STRUCTURE OF ONELAKE</vt:lpstr>
      <vt:lpstr>ONELAKE FOR ALL DOMAINS</vt:lpstr>
      <vt:lpstr>ORGANIZATIONAL STRUCTURE OF ONELAKE</vt:lpstr>
      <vt:lpstr>CREATING ONE COPY WITH SHORTCUTS &amp; MIRRORING</vt:lpstr>
      <vt:lpstr>ORGANIZATIONAL STRUCTURE OF ONELAKE</vt:lpstr>
      <vt:lpstr>UNDERSTANDING FABRIC COMPUTE CAPACITIES</vt:lpstr>
      <vt:lpstr>CAPACITIES ARE A SAAS RESOURCE</vt:lpstr>
      <vt:lpstr>FABRIC VS POWER BI PREMIUM CAPACITY</vt:lpstr>
      <vt:lpstr>FABRIC VS POWER BI PREMIUM CAPACITY</vt:lpstr>
      <vt:lpstr>PowerPoint Presentation</vt:lpstr>
      <vt:lpstr>OVERVIEW OF A LAKEHOUSE</vt:lpstr>
      <vt:lpstr>SETTING UP AND NAVIGATING THE LAKEHOUSE</vt:lpstr>
      <vt:lpstr>USING THE LAKEHOUSE EXPLORER</vt:lpstr>
      <vt:lpstr>PowerPoint Presentation</vt:lpstr>
      <vt:lpstr>LOADING PATTERNS WITH LAKEHOUSE</vt:lpstr>
      <vt:lpstr>TRANSFORMATION PATTERNS WITH LAKEHOUSE</vt:lpstr>
      <vt:lpstr>GUIDED LEARNING LABS 1</vt:lpstr>
      <vt:lpstr>PowerPoint Presentation</vt:lpstr>
      <vt:lpstr>FABRIC DATAFLOWS GEN2</vt:lpstr>
      <vt:lpstr>COMMON SOURCE &amp; DESTINATION CONNECTORS</vt:lpstr>
      <vt:lpstr>COMMON TRANSFORMATION TASKS</vt:lpstr>
      <vt:lpstr>QUERIES PANE, DIAGRAM VIEW, DATA PREVIEW PANE</vt:lpstr>
      <vt:lpstr>QUERY SETTINGS PANE</vt:lpstr>
      <vt:lpstr>DATAFLOW GEN2 BENEFITS AND CONSIDERATIONS</vt:lpstr>
      <vt:lpstr>GUIDED LEARNING LAB 2</vt:lpstr>
      <vt:lpstr>PowerPoint Presentation</vt:lpstr>
      <vt:lpstr>UNDERSTANDING FABRIC PIPELINES</vt:lpstr>
      <vt:lpstr>PIPELINE ORGANIZATION AND STRUCTURE</vt:lpstr>
      <vt:lpstr>PRIMARY ACTIVITY TYPES</vt:lpstr>
      <vt:lpstr>PRIMARY ACTIVITY TYPES</vt:lpstr>
      <vt:lpstr>PIPELINE PARAMETERIZATION</vt:lpstr>
      <vt:lpstr>PIPELINE EXECUTION AND MONITORING</vt:lpstr>
      <vt:lpstr>COPY DATA ASSISTANT</vt:lpstr>
      <vt:lpstr>USING PIPELINE TEMPLATES</vt:lpstr>
      <vt:lpstr>CUSTOM COPY PATTERNS</vt:lpstr>
      <vt:lpstr>GUIDED LEARNING LAB 3</vt:lpstr>
      <vt:lpstr>PowerPoint Presentation</vt:lpstr>
      <vt:lpstr>INTRO TO SPARK</vt:lpstr>
      <vt:lpstr>BASICS OF APACHE SPARK</vt:lpstr>
      <vt:lpstr>SPARK LAZY EVALUATION</vt:lpstr>
      <vt:lpstr>SPARK SQL CATALYST OPTIMIZER</vt:lpstr>
      <vt:lpstr>SPARK SQL CATALYST OPTIMIZER</vt:lpstr>
      <vt:lpstr>SPARK NOTEBOOKS</vt:lpstr>
      <vt:lpstr>SPARK DATA STRUCTURES</vt:lpstr>
      <vt:lpstr>SCHEMA DEFINITION</vt:lpstr>
      <vt:lpstr>SPARK CATALOG OBJECTS - TEMPORARY VIEW</vt:lpstr>
      <vt:lpstr>SPARK CATALOG OBJECTS - TABLE</vt:lpstr>
      <vt:lpstr>DELTA LAKE TABLES IN FABRIC</vt:lpstr>
      <vt:lpstr>MANAGED OR EXTERNAL TABLES</vt:lpstr>
      <vt:lpstr>GUIDED LEARNING LAB 4</vt:lpstr>
      <vt:lpstr>PowerPoint Presentation</vt:lpstr>
      <vt:lpstr>WORKING WITH FABRIC WAREHOUSE</vt:lpstr>
      <vt:lpstr>WAREHOUSE FEATURES AND INTEGRATION</vt:lpstr>
      <vt:lpstr>WAREHOUSE FEATURES AND INTEGRATION</vt:lpstr>
      <vt:lpstr>SETTING UP AND NAVIGATING THE WAREHOUSE</vt:lpstr>
      <vt:lpstr>TABLE CREATION AND LOADING</vt:lpstr>
      <vt:lpstr>GUIDED LEARNING LAB 5</vt:lpstr>
      <vt:lpstr>PowerPoint Presentation</vt:lpstr>
      <vt:lpstr>UNDERSTANDING SEMANTIC MODELS</vt:lpstr>
      <vt:lpstr>SEMANTIC MODEL CONNECTIVITY</vt:lpstr>
      <vt:lpstr>DIRECT LAKE CONSIDERATIONS</vt:lpstr>
      <vt:lpstr>PREPARING DATA FOR ANALYSIS AND REPORTING</vt:lpstr>
      <vt:lpstr>DATA AGGREGATION USING MEASURES</vt:lpstr>
      <vt:lpstr>GUIDED LEARNING LAB 6</vt:lpstr>
      <vt:lpstr>PowerPoint Presentation</vt:lpstr>
      <vt:lpstr>FREE Microsoft Fabric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Alexandra Crayger</dc:creator>
  <cp:lastModifiedBy>Will Crayger</cp:lastModifiedBy>
  <cp:revision>7</cp:revision>
  <dcterms:created xsi:type="dcterms:W3CDTF">2024-09-10T19:19:22Z</dcterms:created>
  <dcterms:modified xsi:type="dcterms:W3CDTF">2024-09-25T10:15:50Z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0x010100E68F82F196C73E4F9DF7DB011BC92980</vt:lpwstr>
  </property>
  <property fmtid="{D5CDD505-2E9C-101B-9397-08002B2CF9AE}" pid="3" name="MediaServiceImageTags">
    <vt:lpwstr/>
  </property>
</Properties>
</file>